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0"/>
  </p:notesMasterIdLst>
  <p:sldIdLst>
    <p:sldId id="269" r:id="rId2"/>
    <p:sldId id="276" r:id="rId3"/>
    <p:sldId id="279" r:id="rId4"/>
    <p:sldId id="280" r:id="rId5"/>
    <p:sldId id="281" r:id="rId6"/>
    <p:sldId id="282" r:id="rId7"/>
    <p:sldId id="272" r:id="rId8"/>
    <p:sldId id="27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hmed Nouamane Belhaj" initials="AN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27" autoAdjust="0"/>
    <p:restoredTop sz="86373" autoAdjust="0"/>
  </p:normalViewPr>
  <p:slideViewPr>
    <p:cSldViewPr snapToGrid="0">
      <p:cViewPr varScale="1">
        <p:scale>
          <a:sx n="100" d="100"/>
          <a:sy n="100" d="100"/>
        </p:scale>
        <p:origin x="324" y="78"/>
      </p:cViewPr>
      <p:guideLst/>
    </p:cSldViewPr>
  </p:slideViewPr>
  <p:outlineViewPr>
    <p:cViewPr>
      <p:scale>
        <a:sx n="33" d="100"/>
        <a:sy n="33" d="100"/>
      </p:scale>
      <p:origin x="0" y="-18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04D24-2992-4C32-B213-C70113168B56}" type="datetimeFigureOut">
              <a:rPr lang="fr-FR" smtClean="0"/>
              <a:t>21/11/2019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43FFE-9264-4D95-9B00-99A50A5F87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9379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43FFE-9264-4D95-9B00-99A50A5F871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8462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- </a:t>
            </a:r>
            <a:r>
              <a:rPr lang="en-US" dirty="0" smtClean="0"/>
              <a:t>To begin, we will talk about the old tasks done by the LUSAC laboratory, such as</a:t>
            </a:r>
            <a:r>
              <a:rPr lang="en-US" baseline="0" dirty="0" smtClean="0"/>
              <a:t> :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43FFE-9264-4D95-9B00-99A50A5F871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8792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- </a:t>
            </a:r>
            <a:r>
              <a:rPr lang="en-US" dirty="0" smtClean="0"/>
              <a:t>To begin, we will talk about the old tasks done by the LUSAC laboratory, such as</a:t>
            </a:r>
            <a:r>
              <a:rPr lang="en-US" baseline="0" dirty="0" smtClean="0"/>
              <a:t> :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43FFE-9264-4D95-9B00-99A50A5F871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574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- </a:t>
            </a:r>
            <a:r>
              <a:rPr lang="en-US" dirty="0" smtClean="0"/>
              <a:t>To begin, we will talk about the old tasks done by the LUSAC laboratory, such as</a:t>
            </a:r>
            <a:r>
              <a:rPr lang="en-US" baseline="0" dirty="0" smtClean="0"/>
              <a:t> :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43FFE-9264-4D95-9B00-99A50A5F871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2380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- </a:t>
            </a:r>
            <a:r>
              <a:rPr lang="en-US" dirty="0" smtClean="0"/>
              <a:t>To begin, we will talk about the old tasks done by the LUSAC laboratory, such as</a:t>
            </a:r>
            <a:r>
              <a:rPr lang="en-US" baseline="0" dirty="0" smtClean="0"/>
              <a:t> :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43FFE-9264-4D95-9B00-99A50A5F871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333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- </a:t>
            </a:r>
            <a:r>
              <a:rPr lang="en-US" dirty="0" smtClean="0"/>
              <a:t>To begin, we will talk about the old tasks done by the LUSAC laboratory, such as</a:t>
            </a:r>
            <a:r>
              <a:rPr lang="en-US" baseline="0" dirty="0" smtClean="0"/>
              <a:t> :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43FFE-9264-4D95-9B00-99A50A5F871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6246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- </a:t>
            </a:r>
            <a:r>
              <a:rPr lang="en-US" dirty="0" smtClean="0"/>
              <a:t>To begin, we will talk about the old tasks done by the LUSAC laboratory, such as</a:t>
            </a:r>
            <a:r>
              <a:rPr lang="en-US" baseline="0" dirty="0" smtClean="0"/>
              <a:t> :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43FFE-9264-4D95-9B00-99A50A5F871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9656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090047"/>
            <a:ext cx="9144000" cy="903085"/>
          </a:xfrm>
        </p:spPr>
        <p:txBody>
          <a:bodyPr anchor="b">
            <a:normAutofit/>
          </a:bodyPr>
          <a:lstStyle>
            <a:lvl1pPr algn="ctr">
              <a:defRPr sz="5000" b="0">
                <a:solidFill>
                  <a:srgbClr val="003399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grpSp>
        <p:nvGrpSpPr>
          <p:cNvPr id="8" name="Group 7"/>
          <p:cNvGrpSpPr>
            <a:grpSpLocks/>
          </p:cNvGrpSpPr>
          <p:nvPr userDrawn="1"/>
        </p:nvGrpSpPr>
        <p:grpSpPr bwMode="auto">
          <a:xfrm rot="5400000">
            <a:off x="1622972" y="-1622972"/>
            <a:ext cx="3733175" cy="6979119"/>
            <a:chOff x="1078534" y="1042968"/>
            <a:chExt cx="23584" cy="43434"/>
          </a:xfrm>
        </p:grpSpPr>
        <p:sp>
          <p:nvSpPr>
            <p:cNvPr id="9" name="AutoShape 2"/>
            <p:cNvSpPr>
              <a:spLocks noChangeArrowheads="1"/>
            </p:cNvSpPr>
            <p:nvPr userDrawn="1"/>
          </p:nvSpPr>
          <p:spPr bwMode="auto">
            <a:xfrm>
              <a:off x="1078534" y="1050645"/>
              <a:ext cx="23584" cy="35757"/>
            </a:xfrm>
            <a:prstGeom prst="triangle">
              <a:avLst>
                <a:gd name="adj" fmla="val 0"/>
              </a:avLst>
            </a:prstGeom>
            <a:solidFill>
              <a:srgbClr val="C5CEEF">
                <a:alpha val="7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0" name="AutoShape 3"/>
            <p:cNvSpPr>
              <a:spLocks noChangeArrowheads="1"/>
            </p:cNvSpPr>
            <p:nvPr userDrawn="1"/>
          </p:nvSpPr>
          <p:spPr bwMode="auto">
            <a:xfrm>
              <a:off x="1078534" y="1042968"/>
              <a:ext cx="16002" cy="43434"/>
            </a:xfrm>
            <a:prstGeom prst="triangle">
              <a:avLst>
                <a:gd name="adj" fmla="val 0"/>
              </a:avLst>
            </a:prstGeom>
            <a:solidFill>
              <a:srgbClr val="9FAEE5">
                <a:alpha val="7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1" name="AutoShape 4"/>
            <p:cNvSpPr>
              <a:spLocks noChangeArrowheads="1"/>
            </p:cNvSpPr>
            <p:nvPr userDrawn="1"/>
          </p:nvSpPr>
          <p:spPr bwMode="auto">
            <a:xfrm>
              <a:off x="1078534" y="1059199"/>
              <a:ext cx="23356" cy="27203"/>
            </a:xfrm>
            <a:prstGeom prst="triangle">
              <a:avLst>
                <a:gd name="adj" fmla="val 0"/>
              </a:avLst>
            </a:prstGeom>
            <a:solidFill>
              <a:srgbClr val="003399">
                <a:alpha val="63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</p:grp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751" y="4381"/>
            <a:ext cx="4218432" cy="25237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1" r="23768" b="23297"/>
          <a:stretch/>
        </p:blipFill>
        <p:spPr>
          <a:xfrm>
            <a:off x="11130456" y="1501877"/>
            <a:ext cx="809296" cy="7168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675" y="5585063"/>
            <a:ext cx="6574890" cy="12416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93" y="5650370"/>
            <a:ext cx="1966750" cy="117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35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003399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3676650"/>
          </a:xfrm>
        </p:spPr>
        <p:txBody>
          <a:bodyPr/>
          <a:lstStyle>
            <a:lvl1pPr>
              <a:defRPr>
                <a:solidFill>
                  <a:srgbClr val="003399"/>
                </a:solidFill>
                <a:latin typeface="+mn-lt"/>
              </a:defRPr>
            </a:lvl1pPr>
            <a:lvl2pPr>
              <a:defRPr>
                <a:solidFill>
                  <a:srgbClr val="003399"/>
                </a:solidFill>
                <a:latin typeface="+mn-lt"/>
              </a:defRPr>
            </a:lvl2pPr>
            <a:lvl3pPr>
              <a:defRPr>
                <a:solidFill>
                  <a:srgbClr val="003399"/>
                </a:solidFill>
                <a:latin typeface="+mn-lt"/>
              </a:defRPr>
            </a:lvl3pPr>
            <a:lvl4pPr>
              <a:defRPr>
                <a:solidFill>
                  <a:srgbClr val="003399"/>
                </a:solidFill>
                <a:latin typeface="+mn-lt"/>
              </a:defRPr>
            </a:lvl4pPr>
            <a:lvl5pPr>
              <a:defRPr>
                <a:solidFill>
                  <a:srgbClr val="003399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7" name="Group 6"/>
          <p:cNvGrpSpPr>
            <a:grpSpLocks/>
          </p:cNvGrpSpPr>
          <p:nvPr userDrawn="1"/>
        </p:nvGrpSpPr>
        <p:grpSpPr bwMode="auto">
          <a:xfrm rot="16200000">
            <a:off x="9348866" y="4014866"/>
            <a:ext cx="2392340" cy="3293927"/>
            <a:chOff x="1078534" y="1042968"/>
            <a:chExt cx="23584" cy="43434"/>
          </a:xfrm>
        </p:grpSpPr>
        <p:sp>
          <p:nvSpPr>
            <p:cNvPr id="8" name="AutoShape 2"/>
            <p:cNvSpPr>
              <a:spLocks noChangeArrowheads="1"/>
            </p:cNvSpPr>
            <p:nvPr userDrawn="1"/>
          </p:nvSpPr>
          <p:spPr bwMode="auto">
            <a:xfrm>
              <a:off x="1078534" y="1050645"/>
              <a:ext cx="23584" cy="35757"/>
            </a:xfrm>
            <a:prstGeom prst="triangle">
              <a:avLst>
                <a:gd name="adj" fmla="val 0"/>
              </a:avLst>
            </a:prstGeom>
            <a:solidFill>
              <a:srgbClr val="C5CEEF">
                <a:alpha val="7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9" name="AutoShape 3"/>
            <p:cNvSpPr>
              <a:spLocks noChangeArrowheads="1"/>
            </p:cNvSpPr>
            <p:nvPr userDrawn="1"/>
          </p:nvSpPr>
          <p:spPr bwMode="auto">
            <a:xfrm>
              <a:off x="1078534" y="1042968"/>
              <a:ext cx="16002" cy="43434"/>
            </a:xfrm>
            <a:prstGeom prst="triangle">
              <a:avLst>
                <a:gd name="adj" fmla="val 0"/>
              </a:avLst>
            </a:prstGeom>
            <a:solidFill>
              <a:srgbClr val="9FAEE5">
                <a:alpha val="7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0" name="AutoShape 4"/>
            <p:cNvSpPr>
              <a:spLocks noChangeArrowheads="1"/>
            </p:cNvSpPr>
            <p:nvPr userDrawn="1"/>
          </p:nvSpPr>
          <p:spPr bwMode="auto">
            <a:xfrm>
              <a:off x="1078534" y="1059199"/>
              <a:ext cx="23356" cy="27203"/>
            </a:xfrm>
            <a:prstGeom prst="triangle">
              <a:avLst>
                <a:gd name="adj" fmla="val 0"/>
              </a:avLst>
            </a:prstGeom>
            <a:solidFill>
              <a:srgbClr val="003399">
                <a:alpha val="63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93167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003399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3676650"/>
          </a:xfrm>
        </p:spPr>
        <p:txBody>
          <a:bodyPr/>
          <a:lstStyle>
            <a:lvl1pPr>
              <a:defRPr>
                <a:solidFill>
                  <a:srgbClr val="003399"/>
                </a:solidFill>
                <a:latin typeface="+mn-lt"/>
              </a:defRPr>
            </a:lvl1pPr>
            <a:lvl2pPr>
              <a:defRPr>
                <a:solidFill>
                  <a:srgbClr val="003399"/>
                </a:solidFill>
                <a:latin typeface="+mn-lt"/>
              </a:defRPr>
            </a:lvl2pPr>
            <a:lvl3pPr>
              <a:defRPr>
                <a:solidFill>
                  <a:srgbClr val="003399"/>
                </a:solidFill>
                <a:latin typeface="+mn-lt"/>
              </a:defRPr>
            </a:lvl3pPr>
            <a:lvl4pPr>
              <a:defRPr>
                <a:solidFill>
                  <a:srgbClr val="003399"/>
                </a:solidFill>
                <a:latin typeface="+mn-lt"/>
              </a:defRPr>
            </a:lvl4pPr>
            <a:lvl5pPr>
              <a:defRPr>
                <a:solidFill>
                  <a:srgbClr val="003399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7" name="Group 6"/>
          <p:cNvGrpSpPr>
            <a:grpSpLocks/>
          </p:cNvGrpSpPr>
          <p:nvPr userDrawn="1"/>
        </p:nvGrpSpPr>
        <p:grpSpPr bwMode="auto">
          <a:xfrm rot="16200000">
            <a:off x="9348866" y="4014866"/>
            <a:ext cx="2392340" cy="3293927"/>
            <a:chOff x="1078534" y="1042968"/>
            <a:chExt cx="23584" cy="43434"/>
          </a:xfrm>
        </p:grpSpPr>
        <p:sp>
          <p:nvSpPr>
            <p:cNvPr id="8" name="AutoShape 2"/>
            <p:cNvSpPr>
              <a:spLocks noChangeArrowheads="1"/>
            </p:cNvSpPr>
            <p:nvPr userDrawn="1"/>
          </p:nvSpPr>
          <p:spPr bwMode="auto">
            <a:xfrm>
              <a:off x="1078534" y="1050645"/>
              <a:ext cx="23584" cy="35757"/>
            </a:xfrm>
            <a:prstGeom prst="triangle">
              <a:avLst>
                <a:gd name="adj" fmla="val 0"/>
              </a:avLst>
            </a:prstGeom>
            <a:solidFill>
              <a:srgbClr val="C5CEEF">
                <a:alpha val="7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9" name="AutoShape 3"/>
            <p:cNvSpPr>
              <a:spLocks noChangeArrowheads="1"/>
            </p:cNvSpPr>
            <p:nvPr userDrawn="1"/>
          </p:nvSpPr>
          <p:spPr bwMode="auto">
            <a:xfrm>
              <a:off x="1078534" y="1042968"/>
              <a:ext cx="16002" cy="43434"/>
            </a:xfrm>
            <a:prstGeom prst="triangle">
              <a:avLst>
                <a:gd name="adj" fmla="val 0"/>
              </a:avLst>
            </a:prstGeom>
            <a:solidFill>
              <a:srgbClr val="9FAEE5">
                <a:alpha val="7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0" name="AutoShape 4"/>
            <p:cNvSpPr>
              <a:spLocks noChangeArrowheads="1"/>
            </p:cNvSpPr>
            <p:nvPr userDrawn="1"/>
          </p:nvSpPr>
          <p:spPr bwMode="auto">
            <a:xfrm>
              <a:off x="1078534" y="1059199"/>
              <a:ext cx="23356" cy="27203"/>
            </a:xfrm>
            <a:prstGeom prst="triangle">
              <a:avLst>
                <a:gd name="adj" fmla="val 0"/>
              </a:avLst>
            </a:prstGeom>
            <a:solidFill>
              <a:srgbClr val="003399">
                <a:alpha val="63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</p:grp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93" y="5650370"/>
            <a:ext cx="1966258" cy="1176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49"/>
          <a:stretch/>
        </p:blipFill>
        <p:spPr>
          <a:xfrm>
            <a:off x="1405702" y="6311772"/>
            <a:ext cx="845303" cy="372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137" y="5800830"/>
            <a:ext cx="5162557" cy="88319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26" y="6076949"/>
            <a:ext cx="12954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0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B475A-8DCC-4C29-B4FE-79767120A70C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22613-E1E9-48F0-B4B9-639AE5E60F0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34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tiff"/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g"/><Relationship Id="rId4" Type="http://schemas.openxmlformats.org/officeDocument/2006/relationships/image" Target="../media/image24.jpeg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8312" y="3237044"/>
            <a:ext cx="9144000" cy="903085"/>
          </a:xfrm>
        </p:spPr>
        <p:txBody>
          <a:bodyPr>
            <a:normAutofit fontScale="90000"/>
          </a:bodyPr>
          <a:lstStyle/>
          <a:p>
            <a:r>
              <a:rPr lang="fr-FR" noProof="0" dirty="0" smtClean="0"/>
              <a:t>Instrumentation et </a:t>
            </a:r>
            <a:r>
              <a:rPr lang="fr-FR" noProof="0" smtClean="0"/>
              <a:t>suivi énergétique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10910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214"/>
          <p:cNvGrpSpPr/>
          <p:nvPr/>
        </p:nvGrpSpPr>
        <p:grpSpPr>
          <a:xfrm>
            <a:off x="7295949" y="1759981"/>
            <a:ext cx="4854524" cy="1003377"/>
            <a:chOff x="522425" y="1204051"/>
            <a:chExt cx="8323077" cy="1329806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499"/>
            <a:stretch/>
          </p:blipFill>
          <p:spPr>
            <a:xfrm>
              <a:off x="522425" y="1538298"/>
              <a:ext cx="1943822" cy="738966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931" b="30108"/>
            <a:stretch/>
          </p:blipFill>
          <p:spPr>
            <a:xfrm>
              <a:off x="2666492" y="1312882"/>
              <a:ext cx="2715365" cy="1112145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452"/>
            <a:stretch/>
          </p:blipFill>
          <p:spPr>
            <a:xfrm>
              <a:off x="5352040" y="1204051"/>
              <a:ext cx="3493462" cy="1329806"/>
            </a:xfrm>
            <a:prstGeom prst="rect">
              <a:avLst/>
            </a:prstGeom>
          </p:spPr>
        </p:pic>
      </p:grpSp>
      <p:grpSp>
        <p:nvGrpSpPr>
          <p:cNvPr id="22" name="Groupe 169"/>
          <p:cNvGrpSpPr/>
          <p:nvPr/>
        </p:nvGrpSpPr>
        <p:grpSpPr>
          <a:xfrm>
            <a:off x="7718310" y="2413352"/>
            <a:ext cx="3823026" cy="2286196"/>
            <a:chOff x="1674813" y="719138"/>
            <a:chExt cx="6897687" cy="3629025"/>
          </a:xfrm>
        </p:grpSpPr>
        <p:sp>
          <p:nvSpPr>
            <p:cNvPr id="24" name="AutoShape 6" descr="Papier recyclé"/>
            <p:cNvSpPr>
              <a:spLocks noChangeAspect="1" noChangeArrowheads="1"/>
            </p:cNvSpPr>
            <p:nvPr/>
          </p:nvSpPr>
          <p:spPr bwMode="auto">
            <a:xfrm>
              <a:off x="6737350" y="1944688"/>
              <a:ext cx="398463" cy="2003425"/>
            </a:xfrm>
            <a:prstGeom prst="cube">
              <a:avLst>
                <a:gd name="adj" fmla="val 78736"/>
              </a:avLst>
            </a:prstGeom>
            <a:blipFill dpi="0" rotWithShape="0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fr-FR" altLang="fr-FR" sz="2800">
                <a:latin typeface="Garamond" panose="02020404030301010803" pitchFamily="18" charset="0"/>
              </a:endParaRPr>
            </a:p>
          </p:txBody>
        </p:sp>
        <p:sp>
          <p:nvSpPr>
            <p:cNvPr id="25" name="AutoShape 7" descr="Papier de soie rose"/>
            <p:cNvSpPr>
              <a:spLocks noChangeAspect="1" noChangeArrowheads="1"/>
            </p:cNvSpPr>
            <p:nvPr/>
          </p:nvSpPr>
          <p:spPr bwMode="auto">
            <a:xfrm rot="19643489">
              <a:off x="6311900" y="719138"/>
              <a:ext cx="593725" cy="1522412"/>
            </a:xfrm>
            <a:prstGeom prst="rtTriangl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" name="Line 8"/>
            <p:cNvSpPr>
              <a:spLocks noChangeAspect="1" noChangeShapeType="1"/>
            </p:cNvSpPr>
            <p:nvPr/>
          </p:nvSpPr>
          <p:spPr bwMode="auto">
            <a:xfrm>
              <a:off x="2527300" y="3636963"/>
              <a:ext cx="42433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AutoShape 9" descr="Papier recyclé"/>
            <p:cNvSpPr>
              <a:spLocks noChangeAspect="1" noChangeArrowheads="1"/>
            </p:cNvSpPr>
            <p:nvPr/>
          </p:nvSpPr>
          <p:spPr bwMode="auto">
            <a:xfrm>
              <a:off x="2112963" y="1960563"/>
              <a:ext cx="398462" cy="2005012"/>
            </a:xfrm>
            <a:prstGeom prst="cube">
              <a:avLst>
                <a:gd name="adj" fmla="val 78736"/>
              </a:avLst>
            </a:prstGeom>
            <a:blipFill dpi="0" rotWithShape="0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" name="Rectangle 27" descr="Sable"/>
            <p:cNvSpPr>
              <a:spLocks noChangeArrowheads="1"/>
            </p:cNvSpPr>
            <p:nvPr/>
          </p:nvSpPr>
          <p:spPr bwMode="auto">
            <a:xfrm>
              <a:off x="1674813" y="3956050"/>
              <a:ext cx="5372100" cy="392113"/>
            </a:xfrm>
            <a:prstGeom prst="rect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" name="Freeform 19"/>
            <p:cNvSpPr>
              <a:spLocks/>
            </p:cNvSpPr>
            <p:nvPr/>
          </p:nvSpPr>
          <p:spPr bwMode="auto">
            <a:xfrm>
              <a:off x="6810375" y="3530600"/>
              <a:ext cx="622300" cy="425450"/>
            </a:xfrm>
            <a:custGeom>
              <a:avLst/>
              <a:gdLst>
                <a:gd name="T0" fmla="*/ 0 w 912"/>
                <a:gd name="T1" fmla="*/ 624 h 624"/>
                <a:gd name="T2" fmla="*/ 336 w 912"/>
                <a:gd name="T3" fmla="*/ 624 h 624"/>
                <a:gd name="T4" fmla="*/ 912 w 912"/>
                <a:gd name="T5" fmla="*/ 0 h 624"/>
                <a:gd name="T6" fmla="*/ 480 w 912"/>
                <a:gd name="T7" fmla="*/ 0 h 624"/>
                <a:gd name="T8" fmla="*/ 480 w 912"/>
                <a:gd name="T9" fmla="*/ 144 h 624"/>
                <a:gd name="T10" fmla="*/ 0 w 912"/>
                <a:gd name="T11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2" h="624">
                  <a:moveTo>
                    <a:pt x="0" y="624"/>
                  </a:moveTo>
                  <a:lnTo>
                    <a:pt x="336" y="624"/>
                  </a:lnTo>
                  <a:lnTo>
                    <a:pt x="912" y="0"/>
                  </a:lnTo>
                  <a:lnTo>
                    <a:pt x="480" y="0"/>
                  </a:lnTo>
                  <a:lnTo>
                    <a:pt x="480" y="144"/>
                  </a:lnTo>
                  <a:lnTo>
                    <a:pt x="0" y="624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Freeform 20" descr="Sable"/>
            <p:cNvSpPr>
              <a:spLocks/>
            </p:cNvSpPr>
            <p:nvPr/>
          </p:nvSpPr>
          <p:spPr bwMode="auto">
            <a:xfrm>
              <a:off x="7038975" y="3530600"/>
              <a:ext cx="393700" cy="817563"/>
            </a:xfrm>
            <a:custGeom>
              <a:avLst/>
              <a:gdLst>
                <a:gd name="T0" fmla="*/ 576 w 576"/>
                <a:gd name="T1" fmla="*/ 0 h 1200"/>
                <a:gd name="T2" fmla="*/ 0 w 576"/>
                <a:gd name="T3" fmla="*/ 624 h 1200"/>
                <a:gd name="T4" fmla="*/ 0 w 576"/>
                <a:gd name="T5" fmla="*/ 1200 h 1200"/>
                <a:gd name="T6" fmla="*/ 528 w 576"/>
                <a:gd name="T7" fmla="*/ 576 h 1200"/>
                <a:gd name="T8" fmla="*/ 576 w 576"/>
                <a:gd name="T9" fmla="*/ 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" h="1200">
                  <a:moveTo>
                    <a:pt x="576" y="0"/>
                  </a:moveTo>
                  <a:lnTo>
                    <a:pt x="0" y="624"/>
                  </a:lnTo>
                  <a:lnTo>
                    <a:pt x="0" y="1200"/>
                  </a:lnTo>
                  <a:lnTo>
                    <a:pt x="528" y="576"/>
                  </a:lnTo>
                  <a:lnTo>
                    <a:pt x="576" y="0"/>
                  </a:lnTo>
                  <a:close/>
                </a:path>
              </a:pathLst>
            </a:custGeom>
            <a:blipFill dpi="0" rotWithShape="0">
              <a:blip r:embed="rId7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AutoShape 21" descr="Papier de soie rose"/>
            <p:cNvSpPr>
              <a:spLocks noChangeAspect="1" noChangeArrowheads="1"/>
            </p:cNvSpPr>
            <p:nvPr/>
          </p:nvSpPr>
          <p:spPr bwMode="auto">
            <a:xfrm>
              <a:off x="2068513" y="981075"/>
              <a:ext cx="2232025" cy="1293813"/>
            </a:xfrm>
            <a:prstGeom prst="triangle">
              <a:avLst>
                <a:gd name="adj" fmla="val 62167"/>
              </a:avLst>
            </a:prstGeom>
            <a:blipFill dpi="0" rotWithShape="0">
              <a:blip r:embed="rId6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" name="Rectangle 22"/>
            <p:cNvSpPr>
              <a:spLocks noChangeAspect="1" noChangeArrowheads="1"/>
            </p:cNvSpPr>
            <p:nvPr/>
          </p:nvSpPr>
          <p:spPr bwMode="auto">
            <a:xfrm>
              <a:off x="2068513" y="2254250"/>
              <a:ext cx="4716462" cy="3492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" name="AutoShape 23"/>
            <p:cNvSpPr>
              <a:spLocks noChangeAspect="1" noChangeArrowheads="1"/>
            </p:cNvSpPr>
            <p:nvPr/>
          </p:nvSpPr>
          <p:spPr bwMode="auto">
            <a:xfrm rot="16200000" flipV="1">
              <a:off x="1801019" y="2877344"/>
              <a:ext cx="1069975" cy="179387"/>
            </a:xfrm>
            <a:prstGeom prst="parallelogram">
              <a:avLst>
                <a:gd name="adj" fmla="val 90601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" name="Freeform 24"/>
            <p:cNvSpPr>
              <a:spLocks/>
            </p:cNvSpPr>
            <p:nvPr/>
          </p:nvSpPr>
          <p:spPr bwMode="auto">
            <a:xfrm>
              <a:off x="1674813" y="3629025"/>
              <a:ext cx="427037" cy="327025"/>
            </a:xfrm>
            <a:custGeom>
              <a:avLst/>
              <a:gdLst>
                <a:gd name="T0" fmla="*/ 0 w 624"/>
                <a:gd name="T1" fmla="*/ 480 h 480"/>
                <a:gd name="T2" fmla="*/ 624 w 624"/>
                <a:gd name="T3" fmla="*/ 0 h 480"/>
                <a:gd name="T4" fmla="*/ 624 w 624"/>
                <a:gd name="T5" fmla="*/ 480 h 480"/>
                <a:gd name="T6" fmla="*/ 0 w 624"/>
                <a:gd name="T7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4" h="480">
                  <a:moveTo>
                    <a:pt x="0" y="480"/>
                  </a:moveTo>
                  <a:lnTo>
                    <a:pt x="624" y="0"/>
                  </a:lnTo>
                  <a:lnTo>
                    <a:pt x="624" y="48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Freeform 25" descr="Papier de soie rose"/>
            <p:cNvSpPr>
              <a:spLocks/>
            </p:cNvSpPr>
            <p:nvPr/>
          </p:nvSpPr>
          <p:spPr bwMode="auto">
            <a:xfrm>
              <a:off x="3443288" y="981075"/>
              <a:ext cx="3297237" cy="1274763"/>
            </a:xfrm>
            <a:custGeom>
              <a:avLst/>
              <a:gdLst>
                <a:gd name="T0" fmla="*/ 0 w 4830"/>
                <a:gd name="T1" fmla="*/ 6 h 1872"/>
                <a:gd name="T2" fmla="*/ 3660 w 4830"/>
                <a:gd name="T3" fmla="*/ 0 h 1872"/>
                <a:gd name="T4" fmla="*/ 4830 w 4830"/>
                <a:gd name="T5" fmla="*/ 1866 h 1872"/>
                <a:gd name="T6" fmla="*/ 1206 w 4830"/>
                <a:gd name="T7" fmla="*/ 1872 h 1872"/>
                <a:gd name="T8" fmla="*/ 0 w 4830"/>
                <a:gd name="T9" fmla="*/ 6 h 1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30" h="1872">
                  <a:moveTo>
                    <a:pt x="0" y="6"/>
                  </a:moveTo>
                  <a:lnTo>
                    <a:pt x="3660" y="0"/>
                  </a:lnTo>
                  <a:lnTo>
                    <a:pt x="4830" y="1866"/>
                  </a:lnTo>
                  <a:lnTo>
                    <a:pt x="1206" y="1872"/>
                  </a:lnTo>
                  <a:lnTo>
                    <a:pt x="0" y="6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Line 26"/>
            <p:cNvSpPr>
              <a:spLocks noChangeShapeType="1"/>
            </p:cNvSpPr>
            <p:nvPr/>
          </p:nvSpPr>
          <p:spPr bwMode="auto">
            <a:xfrm flipH="1" flipV="1">
              <a:off x="5934075" y="981075"/>
              <a:ext cx="819150" cy="12747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Line 27"/>
            <p:cNvSpPr>
              <a:spLocks noChangeShapeType="1"/>
            </p:cNvSpPr>
            <p:nvPr/>
          </p:nvSpPr>
          <p:spPr bwMode="auto">
            <a:xfrm flipH="1">
              <a:off x="3443288" y="981075"/>
              <a:ext cx="24907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AutoShape 38"/>
            <p:cNvSpPr>
              <a:spLocks noChangeAspect="1" noChangeArrowheads="1"/>
            </p:cNvSpPr>
            <p:nvPr/>
          </p:nvSpPr>
          <p:spPr bwMode="auto">
            <a:xfrm rot="14183639">
              <a:off x="7008813" y="1820862"/>
              <a:ext cx="44450" cy="581025"/>
            </a:xfrm>
            <a:prstGeom prst="parallelogram">
              <a:avLst>
                <a:gd name="adj" fmla="val 0"/>
              </a:avLst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42" name="Picture 42" descr="http://t0.gstatic.com/images?q=tbn:ANd9GcQUoZCnh0wWOjxnMPSXNiP5gwhorGAPR2bLTtm5hVLbaDyWuTjBTQ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6488" y="1960563"/>
              <a:ext cx="887412" cy="908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Oval 43"/>
            <p:cNvSpPr>
              <a:spLocks noChangeArrowheads="1"/>
            </p:cNvSpPr>
            <p:nvPr/>
          </p:nvSpPr>
          <p:spPr bwMode="auto">
            <a:xfrm>
              <a:off x="6591300" y="2943225"/>
              <a:ext cx="390525" cy="390525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" name="Oval 44"/>
            <p:cNvSpPr>
              <a:spLocks noChangeArrowheads="1"/>
            </p:cNvSpPr>
            <p:nvPr/>
          </p:nvSpPr>
          <p:spPr bwMode="auto">
            <a:xfrm>
              <a:off x="7400925" y="1857375"/>
              <a:ext cx="1171575" cy="11620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" name="Line 45"/>
            <p:cNvSpPr>
              <a:spLocks noChangeShapeType="1"/>
            </p:cNvSpPr>
            <p:nvPr/>
          </p:nvSpPr>
          <p:spPr bwMode="auto">
            <a:xfrm flipV="1">
              <a:off x="6619875" y="2019300"/>
              <a:ext cx="971550" cy="1019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46" name="Line 46"/>
            <p:cNvSpPr>
              <a:spLocks noChangeShapeType="1"/>
            </p:cNvSpPr>
            <p:nvPr/>
          </p:nvSpPr>
          <p:spPr bwMode="auto">
            <a:xfrm flipV="1">
              <a:off x="6838950" y="3009900"/>
              <a:ext cx="1304925" cy="314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pic>
          <p:nvPicPr>
            <p:cNvPr id="47" name="Picture 63" descr="http://t1.gstatic.com/images?q=tbn:ANd9GcRiaGRy6heiiqC-2hj3jMENa8Dk8oO2UC4g4i_A8uUfoNEifQsluw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3813" y="2722563"/>
              <a:ext cx="1466850" cy="1069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65" descr="http://www.anglaisfacile.com/cgi2/myexam/images/4240.gif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707" r="82559" b="12683"/>
            <a:stretch>
              <a:fillRect/>
            </a:stretch>
          </p:blipFill>
          <p:spPr bwMode="auto">
            <a:xfrm>
              <a:off x="4035425" y="2640013"/>
              <a:ext cx="1293813" cy="116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Titre 1"/>
          <p:cNvSpPr>
            <a:spLocks noGrp="1"/>
          </p:cNvSpPr>
          <p:nvPr>
            <p:ph type="title"/>
          </p:nvPr>
        </p:nvSpPr>
        <p:spPr>
          <a:xfrm>
            <a:off x="1362269" y="-33022"/>
            <a:ext cx="9529724" cy="1618665"/>
          </a:xfrm>
        </p:spPr>
        <p:txBody>
          <a:bodyPr/>
          <a:lstStyle/>
          <a:p>
            <a:r>
              <a:rPr lang="fr-FR" b="1" dirty="0" smtClean="0"/>
              <a:t>I</a:t>
            </a:r>
            <a:r>
              <a:rPr lang="fr-FR" b="1" noProof="0" dirty="0" err="1" smtClean="0"/>
              <a:t>nstrumentation</a:t>
            </a:r>
            <a:r>
              <a:rPr lang="fr-FR" b="1" noProof="0" dirty="0" smtClean="0"/>
              <a:t> et suivi énergétique </a:t>
            </a:r>
            <a:endParaRPr lang="fr-FR" b="1" noProof="0" dirty="0"/>
          </a:p>
        </p:txBody>
      </p:sp>
      <p:sp>
        <p:nvSpPr>
          <p:cNvPr id="50" name="Espace réservé du contenu 2"/>
          <p:cNvSpPr>
            <a:spLocks noGrp="1"/>
          </p:cNvSpPr>
          <p:nvPr>
            <p:ph idx="1"/>
          </p:nvPr>
        </p:nvSpPr>
        <p:spPr>
          <a:xfrm>
            <a:off x="161343" y="2839751"/>
            <a:ext cx="7473380" cy="3393098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SzPct val="80000"/>
              <a:buFont typeface="Wingdings" charset="2"/>
              <a:buChar char="ü"/>
            </a:pPr>
            <a:r>
              <a:rPr lang="fr-FR" sz="2000" b="1" noProof="0" dirty="0" smtClean="0">
                <a:solidFill>
                  <a:srgbClr val="C00000"/>
                </a:solidFill>
              </a:rPr>
              <a:t>Instrumentation</a:t>
            </a:r>
            <a:r>
              <a:rPr lang="fr-FR" sz="2000" b="1" noProof="0" dirty="0" smtClean="0">
                <a:solidFill>
                  <a:schemeClr val="tx1"/>
                </a:solidFill>
              </a:rPr>
              <a:t> d’un bâtiment à l’échelle réelle pour un suivi énergétique</a:t>
            </a:r>
          </a:p>
          <a:p>
            <a:pPr algn="just">
              <a:spcAft>
                <a:spcPts val="600"/>
              </a:spcAft>
              <a:buSzPct val="80000"/>
              <a:buFont typeface="Wingdings" charset="2"/>
              <a:buChar char="ü"/>
            </a:pPr>
            <a:r>
              <a:rPr lang="fr-FR" sz="2000" b="1" dirty="0" smtClean="0">
                <a:solidFill>
                  <a:schemeClr val="tx1"/>
                </a:solidFill>
              </a:rPr>
              <a:t>Tests à l’échelle laboratoire pour </a:t>
            </a:r>
            <a:r>
              <a:rPr lang="fr-FR" sz="2000" b="1" dirty="0" smtClean="0">
                <a:solidFill>
                  <a:srgbClr val="C00000"/>
                </a:solidFill>
              </a:rPr>
              <a:t>caractériser les</a:t>
            </a:r>
            <a:r>
              <a:rPr lang="fr-FR" sz="2000" b="1" noProof="0" dirty="0" smtClean="0">
                <a:solidFill>
                  <a:srgbClr val="C00000"/>
                </a:solidFill>
              </a:rPr>
              <a:t> processus de transport d’eau</a:t>
            </a:r>
            <a:r>
              <a:rPr lang="fr-FR" sz="2000" b="1" noProof="0" dirty="0" smtClean="0">
                <a:solidFill>
                  <a:schemeClr val="tx1"/>
                </a:solidFill>
              </a:rPr>
              <a:t> et de </a:t>
            </a:r>
            <a:r>
              <a:rPr lang="fr-FR" sz="2000" b="1" noProof="0" dirty="0" smtClean="0">
                <a:solidFill>
                  <a:srgbClr val="C00000"/>
                </a:solidFill>
              </a:rPr>
              <a:t>changement de phase vapeur-liquide </a:t>
            </a:r>
            <a:r>
              <a:rPr lang="fr-FR" sz="2000" b="1" noProof="0" dirty="0" smtClean="0">
                <a:solidFill>
                  <a:schemeClr val="tx1"/>
                </a:solidFill>
              </a:rPr>
              <a:t>dans les matériaux microporeux</a:t>
            </a:r>
          </a:p>
          <a:p>
            <a:pPr>
              <a:spcAft>
                <a:spcPts val="600"/>
              </a:spcAft>
              <a:buSzPct val="80000"/>
              <a:buFont typeface="Wingdings" charset="2"/>
              <a:buChar char="ü"/>
            </a:pPr>
            <a:r>
              <a:rPr lang="fr-FR" sz="2000" b="1" noProof="0" dirty="0" smtClean="0">
                <a:solidFill>
                  <a:schemeClr val="tx1"/>
                </a:solidFill>
              </a:rPr>
              <a:t> Etude de </a:t>
            </a:r>
            <a:r>
              <a:rPr lang="fr-FR" sz="2000" b="1" noProof="0" dirty="0" smtClean="0">
                <a:solidFill>
                  <a:srgbClr val="C00000"/>
                </a:solidFill>
              </a:rPr>
              <a:t>l’impact de l’humidité sur la résistance thermique</a:t>
            </a:r>
            <a:r>
              <a:rPr lang="fr-FR" sz="2000" b="1" noProof="0" dirty="0" smtClean="0">
                <a:solidFill>
                  <a:schemeClr val="tx1"/>
                </a:solidFill>
              </a:rPr>
              <a:t> des murs en bauge</a:t>
            </a:r>
          </a:p>
          <a:p>
            <a:pPr>
              <a:spcAft>
                <a:spcPts val="600"/>
              </a:spcAft>
              <a:buSzPct val="80000"/>
              <a:buFont typeface="Wingdings" charset="2"/>
              <a:buChar char="ü"/>
            </a:pPr>
            <a:r>
              <a:rPr lang="fr-FR" sz="2000" b="1" noProof="0" dirty="0" smtClean="0">
                <a:solidFill>
                  <a:schemeClr val="tx1"/>
                </a:solidFill>
              </a:rPr>
              <a:t>Étude du </a:t>
            </a:r>
            <a:r>
              <a:rPr lang="fr-FR" sz="2000" b="1" noProof="0" dirty="0" smtClean="0">
                <a:solidFill>
                  <a:srgbClr val="C00000"/>
                </a:solidFill>
              </a:rPr>
              <a:t>couplage hydro-thermique </a:t>
            </a:r>
            <a:r>
              <a:rPr lang="fr-FR" sz="2000" b="1" noProof="0" dirty="0" smtClean="0">
                <a:solidFill>
                  <a:schemeClr val="tx1"/>
                </a:solidFill>
              </a:rPr>
              <a:t>des matériaux de construction en bauge</a:t>
            </a:r>
          </a:p>
        </p:txBody>
      </p:sp>
      <p:sp>
        <p:nvSpPr>
          <p:cNvPr id="3" name="Rectangle 2"/>
          <p:cNvSpPr/>
          <p:nvPr/>
        </p:nvSpPr>
        <p:spPr>
          <a:xfrm>
            <a:off x="430291" y="1321858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  <a:buSzPct val="80000"/>
            </a:pPr>
            <a:r>
              <a:rPr lang="fr-FR" sz="2800" b="1" dirty="0" smtClean="0"/>
              <a:t>But : Déterminer </a:t>
            </a:r>
            <a:r>
              <a:rPr lang="fr-FR" sz="2800" b="1" dirty="0"/>
              <a:t>l</a:t>
            </a:r>
            <a:r>
              <a:rPr lang="fr-FR" sz="2800" b="1" dirty="0" smtClean="0"/>
              <a:t>es performances énergétiques des bâtiments en bauge.</a:t>
            </a:r>
          </a:p>
        </p:txBody>
      </p:sp>
    </p:spTree>
    <p:extLst>
      <p:ext uri="{BB962C8B-B14F-4D97-AF65-F5344CB8AC3E}">
        <p14:creationId xmlns:p14="http://schemas.microsoft.com/office/powerpoint/2010/main" val="134183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2425" y="314388"/>
            <a:ext cx="11334750" cy="496757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noProof="0" dirty="0" smtClean="0"/>
              <a:t>Étude du transfert d’eau à l’échelle du laboratoire </a:t>
            </a:r>
            <a:endParaRPr lang="fr-FR" b="1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2425" y="1243340"/>
            <a:ext cx="11334750" cy="2726759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fr-FR" sz="1800" b="1" noProof="0" dirty="0" smtClean="0">
                <a:solidFill>
                  <a:schemeClr val="tx1"/>
                </a:solidFill>
              </a:rPr>
              <a:t>Une étude expérimentale </a:t>
            </a:r>
            <a:r>
              <a:rPr lang="fr-FR" sz="1800" b="1" dirty="0" smtClean="0">
                <a:solidFill>
                  <a:schemeClr val="tx1"/>
                </a:solidFill>
              </a:rPr>
              <a:t>et </a:t>
            </a:r>
            <a:r>
              <a:rPr lang="fr-FR" sz="1800" b="1" dirty="0" smtClean="0">
                <a:solidFill>
                  <a:schemeClr val="tx2">
                    <a:lumMod val="75000"/>
                  </a:schemeClr>
                </a:solidFill>
              </a:rPr>
              <a:t>mesure locale</a:t>
            </a:r>
            <a:r>
              <a:rPr lang="fr-FR" sz="1800" b="1" dirty="0" smtClean="0">
                <a:solidFill>
                  <a:srgbClr val="C00000"/>
                </a:solidFill>
              </a:rPr>
              <a:t> </a:t>
            </a:r>
            <a:r>
              <a:rPr lang="fr-FR" sz="1800" b="1" noProof="0" dirty="0" smtClean="0">
                <a:solidFill>
                  <a:schemeClr val="tx1"/>
                </a:solidFill>
              </a:rPr>
              <a:t>des  </a:t>
            </a:r>
            <a:r>
              <a:rPr lang="fr-FR" sz="1800" b="1" noProof="0" dirty="0" smtClean="0">
                <a:solidFill>
                  <a:schemeClr val="tx2">
                    <a:lumMod val="75000"/>
                  </a:schemeClr>
                </a:solidFill>
              </a:rPr>
              <a:t>transferts de chaleur/froid </a:t>
            </a:r>
            <a:r>
              <a:rPr lang="fr-FR" sz="1800" b="1" noProof="0" dirty="0" smtClean="0">
                <a:solidFill>
                  <a:schemeClr val="tx1"/>
                </a:solidFill>
              </a:rPr>
              <a:t>et de </a:t>
            </a:r>
            <a:r>
              <a:rPr lang="fr-FR" sz="1800" b="1" noProof="0" dirty="0" smtClean="0">
                <a:solidFill>
                  <a:schemeClr val="tx2">
                    <a:lumMod val="75000"/>
                  </a:schemeClr>
                </a:solidFill>
              </a:rPr>
              <a:t>la diffusion de l'eau </a:t>
            </a:r>
          </a:p>
          <a:p>
            <a:pPr marL="45720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fr-FR" sz="1800" b="1" dirty="0" smtClean="0">
                <a:solidFill>
                  <a:schemeClr val="bg2">
                    <a:lumMod val="50000"/>
                  </a:schemeClr>
                </a:solidFill>
                <a:sym typeface="Wingdings"/>
              </a:rPr>
              <a:t> </a:t>
            </a:r>
            <a:r>
              <a:rPr lang="fr-FR" sz="1800" b="1" dirty="0" smtClean="0">
                <a:solidFill>
                  <a:schemeClr val="tx1"/>
                </a:solidFill>
                <a:sym typeface="Wingdings"/>
              </a:rPr>
              <a:t>Réalisation d’</a:t>
            </a:r>
            <a:r>
              <a:rPr lang="fr-FR" sz="1800" b="1" noProof="0" dirty="0" smtClean="0">
                <a:solidFill>
                  <a:schemeClr val="tx1"/>
                </a:solidFill>
              </a:rPr>
              <a:t>un banc d’essais expérimental de laboratoire permettant de mesurer le </a:t>
            </a:r>
            <a:r>
              <a:rPr lang="fr-FR" sz="1800" b="1" noProof="0" dirty="0" smtClean="0">
                <a:solidFill>
                  <a:schemeClr val="tx2">
                    <a:lumMod val="75000"/>
                  </a:schemeClr>
                </a:solidFill>
              </a:rPr>
              <a:t>transfert de chaleur </a:t>
            </a:r>
            <a:r>
              <a:rPr lang="fr-FR" sz="1800" b="1" noProof="0" dirty="0" smtClean="0">
                <a:solidFill>
                  <a:schemeClr val="tx1"/>
                </a:solidFill>
              </a:rPr>
              <a:t>et la </a:t>
            </a:r>
            <a:r>
              <a:rPr lang="fr-FR" sz="1800" b="1" noProof="0" dirty="0" smtClean="0">
                <a:solidFill>
                  <a:schemeClr val="tx2">
                    <a:lumMod val="75000"/>
                  </a:schemeClr>
                </a:solidFill>
              </a:rPr>
              <a:t>diffusion de la vapeur d'eau </a:t>
            </a:r>
            <a:r>
              <a:rPr lang="fr-FR" sz="1800" b="1" noProof="0" dirty="0" smtClean="0">
                <a:solidFill>
                  <a:schemeClr val="tx1"/>
                </a:solidFill>
              </a:rPr>
              <a:t>à travers </a:t>
            </a:r>
            <a:r>
              <a:rPr lang="fr-FR" sz="1800" b="1" dirty="0" smtClean="0">
                <a:solidFill>
                  <a:schemeClr val="tx1"/>
                </a:solidFill>
              </a:rPr>
              <a:t>les matériaux en bauge (de structure et d’isolation)</a:t>
            </a:r>
            <a:r>
              <a:rPr lang="fr-FR" sz="1800" b="1" noProof="0" dirty="0" smtClean="0">
                <a:solidFill>
                  <a:schemeClr val="tx1"/>
                </a:solidFill>
              </a:rPr>
              <a:t>.</a:t>
            </a:r>
          </a:p>
          <a:p>
            <a:pPr marL="45720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fr-FR" sz="1800" b="1" dirty="0" smtClean="0">
                <a:solidFill>
                  <a:schemeClr val="tx1"/>
                </a:solidFill>
                <a:sym typeface="Wingdings"/>
              </a:rPr>
              <a:t> Construction d’une base de données expérimentales </a:t>
            </a:r>
            <a:r>
              <a:rPr lang="fr-FR" sz="1800" b="1" noProof="0" dirty="0" smtClean="0">
                <a:solidFill>
                  <a:schemeClr val="tx1"/>
                </a:solidFill>
              </a:rPr>
              <a:t>sur l’évolution des principaux paramètres du </a:t>
            </a:r>
            <a:r>
              <a:rPr lang="fr-FR" sz="1800" b="1" noProof="0" dirty="0" smtClean="0">
                <a:solidFill>
                  <a:schemeClr val="tx2">
                    <a:lumMod val="75000"/>
                  </a:schemeClr>
                </a:solidFill>
              </a:rPr>
              <a:t>processus de transport de vapeur </a:t>
            </a:r>
            <a:r>
              <a:rPr lang="fr-FR" sz="1800" b="1" noProof="0" dirty="0" smtClean="0">
                <a:solidFill>
                  <a:schemeClr val="tx1"/>
                </a:solidFill>
              </a:rPr>
              <a:t>et de la </a:t>
            </a:r>
            <a:r>
              <a:rPr lang="fr-FR" sz="1800" b="1" noProof="0" dirty="0" smtClean="0">
                <a:solidFill>
                  <a:schemeClr val="tx2">
                    <a:lumMod val="75000"/>
                  </a:schemeClr>
                </a:solidFill>
              </a:rPr>
              <a:t>concentration en eau </a:t>
            </a:r>
            <a:r>
              <a:rPr lang="fr-FR" sz="1800" b="1" noProof="0" dirty="0" smtClean="0">
                <a:solidFill>
                  <a:schemeClr val="tx1"/>
                </a:solidFill>
              </a:rPr>
              <a:t>dans la bauge.</a:t>
            </a:r>
          </a:p>
          <a:p>
            <a:pPr>
              <a:spcAft>
                <a:spcPts val="1200"/>
              </a:spcAft>
            </a:pPr>
            <a:endParaRPr lang="fr-FR" sz="1800" noProof="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endParaRPr lang="fr-FR" sz="1800" noProof="0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355" y="3970100"/>
            <a:ext cx="5080909" cy="239825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77330" y="6355998"/>
            <a:ext cx="8211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/>
              <a:t>Banc d’essais expérimentaux sur les transferts </a:t>
            </a:r>
            <a:r>
              <a:rPr lang="fr-FR" sz="1200" b="1" i="1" dirty="0"/>
              <a:t>de chaleur et </a:t>
            </a:r>
            <a:r>
              <a:rPr lang="fr-FR" sz="1200" b="1" i="1" dirty="0" smtClean="0"/>
              <a:t>sur la </a:t>
            </a:r>
            <a:r>
              <a:rPr lang="fr-FR" sz="1200" b="1" i="1" dirty="0"/>
              <a:t>diffusion de vapeur d'eau par le biais d'un mélange d'épis</a:t>
            </a:r>
          </a:p>
        </p:txBody>
      </p:sp>
    </p:spTree>
    <p:extLst>
      <p:ext uri="{BB962C8B-B14F-4D97-AF65-F5344CB8AC3E}">
        <p14:creationId xmlns:p14="http://schemas.microsoft.com/office/powerpoint/2010/main" val="51875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372" y="147595"/>
            <a:ext cx="11334750" cy="496757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noProof="0" dirty="0" smtClean="0"/>
              <a:t>Étude du transfert d’eau à </a:t>
            </a:r>
            <a:r>
              <a:rPr lang="fr-FR" b="1" noProof="0" smtClean="0"/>
              <a:t>l’échelle réelle </a:t>
            </a:r>
            <a:endParaRPr lang="fr-FR" b="1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6653" y="2957307"/>
            <a:ext cx="8739131" cy="828751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Ø"/>
            </a:pPr>
            <a:r>
              <a:rPr lang="fr-FR" sz="1800" b="1" noProof="0" dirty="0" smtClean="0">
                <a:solidFill>
                  <a:schemeClr val="tx1"/>
                </a:solidFill>
              </a:rPr>
              <a:t>Elaboration d’un </a:t>
            </a:r>
            <a:r>
              <a:rPr lang="fr-FR" sz="1800" b="1" noProof="0" dirty="0" smtClean="0">
                <a:solidFill>
                  <a:schemeClr val="tx2"/>
                </a:solidFill>
              </a:rPr>
              <a:t>modèle</a:t>
            </a:r>
            <a:r>
              <a:rPr lang="fr-FR" sz="1800" b="1" noProof="0" dirty="0" smtClean="0">
                <a:solidFill>
                  <a:schemeClr val="tx1"/>
                </a:solidFill>
              </a:rPr>
              <a:t> à l’aide de </a:t>
            </a:r>
            <a:r>
              <a:rPr lang="fr-FR" sz="1800" b="1" noProof="0" dirty="0" smtClean="0">
                <a:solidFill>
                  <a:schemeClr val="tx2"/>
                </a:solidFill>
              </a:rPr>
              <a:t>méthodes simples</a:t>
            </a:r>
          </a:p>
          <a:p>
            <a:pPr>
              <a:buFont typeface="Wingdings" charset="2"/>
              <a:buChar char="Ø"/>
            </a:pPr>
            <a:r>
              <a:rPr lang="fr-FR" sz="1800" b="1" noProof="0" dirty="0" smtClean="0">
                <a:solidFill>
                  <a:schemeClr val="tx1"/>
                </a:solidFill>
              </a:rPr>
              <a:t>Estimation de certains paramètres mesurés</a:t>
            </a:r>
          </a:p>
        </p:txBody>
      </p:sp>
      <p:sp>
        <p:nvSpPr>
          <p:cNvPr id="4" name="Rectangle 3"/>
          <p:cNvSpPr/>
          <p:nvPr/>
        </p:nvSpPr>
        <p:spPr>
          <a:xfrm>
            <a:off x="4353476" y="4317728"/>
            <a:ext cx="713367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Aft>
                <a:spcPts val="1200"/>
              </a:spcAft>
              <a:buFont typeface="Wingdings" charset="2"/>
              <a:buChar char="è"/>
            </a:pPr>
            <a:r>
              <a:rPr lang="fr-FR" b="1" dirty="0" smtClean="0">
                <a:sym typeface="Wingdings"/>
              </a:rPr>
              <a:t>Etude </a:t>
            </a:r>
            <a:r>
              <a:rPr lang="fr-FR" b="1" dirty="0">
                <a:sym typeface="Wingdings"/>
              </a:rPr>
              <a:t>de </a:t>
            </a:r>
            <a:r>
              <a:rPr lang="fr-FR" b="1" dirty="0">
                <a:solidFill>
                  <a:schemeClr val="tx2"/>
                </a:solidFill>
              </a:rPr>
              <a:t>différentes conditions climatiques</a:t>
            </a:r>
            <a:r>
              <a:rPr lang="fr-FR" b="1" dirty="0"/>
              <a:t>, notamment les </a:t>
            </a:r>
            <a:r>
              <a:rPr lang="fr-FR" b="1" dirty="0">
                <a:solidFill>
                  <a:schemeClr val="tx2"/>
                </a:solidFill>
              </a:rPr>
              <a:t>températures, ensoleillement, humidité et pression</a:t>
            </a:r>
            <a:r>
              <a:rPr lang="fr-FR" b="1" dirty="0" smtClean="0"/>
              <a:t>.</a:t>
            </a:r>
          </a:p>
          <a:p>
            <a:pPr marL="742950" lvl="1" indent="-285750">
              <a:spcAft>
                <a:spcPts val="1200"/>
              </a:spcAft>
              <a:buFont typeface="Wingdings" charset="2"/>
              <a:buChar char="è"/>
            </a:pPr>
            <a:r>
              <a:rPr lang="fr-FR" b="1" dirty="0" smtClean="0">
                <a:solidFill>
                  <a:schemeClr val="tx2"/>
                </a:solidFill>
              </a:rPr>
              <a:t>Evolution de l’humidité </a:t>
            </a:r>
            <a:r>
              <a:rPr lang="fr-FR" b="1" dirty="0" smtClean="0"/>
              <a:t>dans l’ambiance et dans le matériau </a:t>
            </a:r>
          </a:p>
          <a:p>
            <a:pPr marL="742950" lvl="1" indent="-285750">
              <a:spcAft>
                <a:spcPts val="1200"/>
              </a:spcAft>
              <a:buFont typeface="Wingdings" charset="2"/>
              <a:buChar char="è"/>
            </a:pPr>
            <a:r>
              <a:rPr lang="fr-FR" b="1" dirty="0" smtClean="0">
                <a:solidFill>
                  <a:schemeClr val="tx2"/>
                </a:solidFill>
              </a:rPr>
              <a:t>Impact de l’humidité et de la  condensation </a:t>
            </a:r>
            <a:r>
              <a:rPr lang="fr-FR" b="1" dirty="0" smtClean="0"/>
              <a:t>sur </a:t>
            </a:r>
            <a:r>
              <a:rPr lang="fr-FR" b="1" dirty="0"/>
              <a:t>les performances </a:t>
            </a:r>
            <a:r>
              <a:rPr lang="fr-FR" b="1" dirty="0" smtClean="0"/>
              <a:t>énergétiques </a:t>
            </a:r>
            <a:r>
              <a:rPr lang="fr-FR" b="1" dirty="0"/>
              <a:t>et la qualité isolante</a:t>
            </a:r>
            <a:r>
              <a:rPr lang="fr-FR" b="1" dirty="0" smtClean="0"/>
              <a:t> </a:t>
            </a:r>
            <a:endParaRPr lang="fr-FR" b="1" dirty="0"/>
          </a:p>
        </p:txBody>
      </p:sp>
      <p:sp>
        <p:nvSpPr>
          <p:cNvPr id="5" name="Flèche vers le bas 4"/>
          <p:cNvSpPr/>
          <p:nvPr/>
        </p:nvSpPr>
        <p:spPr>
          <a:xfrm>
            <a:off x="5078627" y="803189"/>
            <a:ext cx="1050324" cy="481914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729947" y="1355532"/>
            <a:ext cx="8229600" cy="8366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60000"/>
              </a:lnSpc>
              <a:buNone/>
            </a:pPr>
            <a:r>
              <a:rPr lang="fr-FR" sz="2400" b="1" u="sng" dirty="0" smtClean="0">
                <a:solidFill>
                  <a:srgbClr val="C00000"/>
                </a:solidFill>
              </a:rPr>
              <a:t>Développement d’un modèle sur la migration d’eau et le transfert de chaleur à travers les murs en bauge </a:t>
            </a:r>
          </a:p>
        </p:txBody>
      </p:sp>
      <p:grpSp>
        <p:nvGrpSpPr>
          <p:cNvPr id="7" name="Groupe 2"/>
          <p:cNvGrpSpPr/>
          <p:nvPr/>
        </p:nvGrpSpPr>
        <p:grpSpPr>
          <a:xfrm>
            <a:off x="412949" y="4148008"/>
            <a:ext cx="3627264" cy="2368229"/>
            <a:chOff x="7858413" y="2357991"/>
            <a:chExt cx="4025296" cy="2368229"/>
          </a:xfrm>
        </p:grpSpPr>
        <p:grpSp>
          <p:nvGrpSpPr>
            <p:cNvPr id="8" name="Groupe 212"/>
            <p:cNvGrpSpPr/>
            <p:nvPr/>
          </p:nvGrpSpPr>
          <p:grpSpPr>
            <a:xfrm>
              <a:off x="7858413" y="2357991"/>
              <a:ext cx="4025296" cy="2368229"/>
              <a:chOff x="4315502" y="2273361"/>
              <a:chExt cx="5652421" cy="3207994"/>
            </a:xfrm>
          </p:grpSpPr>
          <p:grpSp>
            <p:nvGrpSpPr>
              <p:cNvPr id="10" name="Groupe 168"/>
              <p:cNvGrpSpPr/>
              <p:nvPr/>
            </p:nvGrpSpPr>
            <p:grpSpPr>
              <a:xfrm>
                <a:off x="4315502" y="2273361"/>
                <a:ext cx="3823450" cy="3207994"/>
                <a:chOff x="4886287" y="888469"/>
                <a:chExt cx="5451346" cy="4331488"/>
              </a:xfrm>
            </p:grpSpPr>
            <p:sp>
              <p:nvSpPr>
                <p:cNvPr id="20" name="Rectangle 11" descr="Papier recyclé"/>
                <p:cNvSpPr>
                  <a:spLocks noChangeAspect="1" noChangeArrowheads="1"/>
                </p:cNvSpPr>
                <p:nvPr/>
              </p:nvSpPr>
              <p:spPr bwMode="auto">
                <a:xfrm>
                  <a:off x="8121483" y="2736967"/>
                  <a:ext cx="2193925" cy="1920875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1" name="Freeform 12"/>
                <p:cNvSpPr>
                  <a:spLocks noChangeAspect="1"/>
                </p:cNvSpPr>
                <p:nvPr/>
              </p:nvSpPr>
              <p:spPr bwMode="auto">
                <a:xfrm>
                  <a:off x="8111958" y="3624379"/>
                  <a:ext cx="681038" cy="346075"/>
                </a:xfrm>
                <a:custGeom>
                  <a:avLst/>
                  <a:gdLst>
                    <a:gd name="T0" fmla="*/ 48 w 504"/>
                    <a:gd name="T1" fmla="*/ 104 h 160"/>
                    <a:gd name="T2" fmla="*/ 128 w 504"/>
                    <a:gd name="T3" fmla="*/ 72 h 160"/>
                    <a:gd name="T4" fmla="*/ 216 w 504"/>
                    <a:gd name="T5" fmla="*/ 88 h 160"/>
                    <a:gd name="T6" fmla="*/ 320 w 504"/>
                    <a:gd name="T7" fmla="*/ 72 h 160"/>
                    <a:gd name="T8" fmla="*/ 424 w 504"/>
                    <a:gd name="T9" fmla="*/ 0 h 160"/>
                    <a:gd name="T10" fmla="*/ 504 w 504"/>
                    <a:gd name="T11" fmla="*/ 24 h 160"/>
                    <a:gd name="T12" fmla="*/ 504 w 504"/>
                    <a:gd name="T13" fmla="*/ 72 h 160"/>
                    <a:gd name="T14" fmla="*/ 408 w 504"/>
                    <a:gd name="T15" fmla="*/ 96 h 160"/>
                    <a:gd name="T16" fmla="*/ 352 w 504"/>
                    <a:gd name="T17" fmla="*/ 120 h 160"/>
                    <a:gd name="T18" fmla="*/ 312 w 504"/>
                    <a:gd name="T19" fmla="*/ 144 h 160"/>
                    <a:gd name="T20" fmla="*/ 216 w 504"/>
                    <a:gd name="T21" fmla="*/ 128 h 160"/>
                    <a:gd name="T22" fmla="*/ 136 w 504"/>
                    <a:gd name="T23" fmla="*/ 120 h 160"/>
                    <a:gd name="T24" fmla="*/ 48 w 504"/>
                    <a:gd name="T25" fmla="*/ 160 h 160"/>
                    <a:gd name="T26" fmla="*/ 0 w 504"/>
                    <a:gd name="T27" fmla="*/ 152 h 160"/>
                    <a:gd name="T28" fmla="*/ 48 w 504"/>
                    <a:gd name="T29" fmla="*/ 104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04" h="160">
                      <a:moveTo>
                        <a:pt x="48" y="104"/>
                      </a:moveTo>
                      <a:lnTo>
                        <a:pt x="128" y="72"/>
                      </a:lnTo>
                      <a:lnTo>
                        <a:pt x="216" y="88"/>
                      </a:lnTo>
                      <a:lnTo>
                        <a:pt x="320" y="72"/>
                      </a:lnTo>
                      <a:lnTo>
                        <a:pt x="424" y="0"/>
                      </a:lnTo>
                      <a:lnTo>
                        <a:pt x="504" y="24"/>
                      </a:lnTo>
                      <a:lnTo>
                        <a:pt x="504" y="72"/>
                      </a:lnTo>
                      <a:lnTo>
                        <a:pt x="408" y="96"/>
                      </a:lnTo>
                      <a:lnTo>
                        <a:pt x="352" y="120"/>
                      </a:lnTo>
                      <a:lnTo>
                        <a:pt x="312" y="144"/>
                      </a:lnTo>
                      <a:lnTo>
                        <a:pt x="216" y="128"/>
                      </a:lnTo>
                      <a:lnTo>
                        <a:pt x="136" y="120"/>
                      </a:lnTo>
                      <a:lnTo>
                        <a:pt x="48" y="160"/>
                      </a:lnTo>
                      <a:lnTo>
                        <a:pt x="0" y="152"/>
                      </a:lnTo>
                      <a:lnTo>
                        <a:pt x="48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fr-FR"/>
                </a:p>
              </p:txBody>
            </p:sp>
            <p:sp>
              <p:nvSpPr>
                <p:cNvPr id="22" name="Freeform 13"/>
                <p:cNvSpPr>
                  <a:spLocks noChangeAspect="1"/>
                </p:cNvSpPr>
                <p:nvPr/>
              </p:nvSpPr>
              <p:spPr bwMode="auto">
                <a:xfrm rot="2669578">
                  <a:off x="8694571" y="3489442"/>
                  <a:ext cx="681037" cy="157162"/>
                </a:xfrm>
                <a:custGeom>
                  <a:avLst/>
                  <a:gdLst>
                    <a:gd name="T0" fmla="*/ 48 w 504"/>
                    <a:gd name="T1" fmla="*/ 104 h 160"/>
                    <a:gd name="T2" fmla="*/ 128 w 504"/>
                    <a:gd name="T3" fmla="*/ 72 h 160"/>
                    <a:gd name="T4" fmla="*/ 216 w 504"/>
                    <a:gd name="T5" fmla="*/ 88 h 160"/>
                    <a:gd name="T6" fmla="*/ 320 w 504"/>
                    <a:gd name="T7" fmla="*/ 72 h 160"/>
                    <a:gd name="T8" fmla="*/ 424 w 504"/>
                    <a:gd name="T9" fmla="*/ 0 h 160"/>
                    <a:gd name="T10" fmla="*/ 504 w 504"/>
                    <a:gd name="T11" fmla="*/ 24 h 160"/>
                    <a:gd name="T12" fmla="*/ 504 w 504"/>
                    <a:gd name="T13" fmla="*/ 72 h 160"/>
                    <a:gd name="T14" fmla="*/ 408 w 504"/>
                    <a:gd name="T15" fmla="*/ 96 h 160"/>
                    <a:gd name="T16" fmla="*/ 352 w 504"/>
                    <a:gd name="T17" fmla="*/ 120 h 160"/>
                    <a:gd name="T18" fmla="*/ 312 w 504"/>
                    <a:gd name="T19" fmla="*/ 144 h 160"/>
                    <a:gd name="T20" fmla="*/ 216 w 504"/>
                    <a:gd name="T21" fmla="*/ 128 h 160"/>
                    <a:gd name="T22" fmla="*/ 136 w 504"/>
                    <a:gd name="T23" fmla="*/ 120 h 160"/>
                    <a:gd name="T24" fmla="*/ 48 w 504"/>
                    <a:gd name="T25" fmla="*/ 160 h 160"/>
                    <a:gd name="T26" fmla="*/ 0 w 504"/>
                    <a:gd name="T27" fmla="*/ 152 h 160"/>
                    <a:gd name="T28" fmla="*/ 48 w 504"/>
                    <a:gd name="T29" fmla="*/ 104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04" h="160">
                      <a:moveTo>
                        <a:pt x="48" y="104"/>
                      </a:moveTo>
                      <a:lnTo>
                        <a:pt x="128" y="72"/>
                      </a:lnTo>
                      <a:lnTo>
                        <a:pt x="216" y="88"/>
                      </a:lnTo>
                      <a:lnTo>
                        <a:pt x="320" y="72"/>
                      </a:lnTo>
                      <a:lnTo>
                        <a:pt x="424" y="0"/>
                      </a:lnTo>
                      <a:lnTo>
                        <a:pt x="504" y="24"/>
                      </a:lnTo>
                      <a:lnTo>
                        <a:pt x="504" y="72"/>
                      </a:lnTo>
                      <a:lnTo>
                        <a:pt x="408" y="96"/>
                      </a:lnTo>
                      <a:lnTo>
                        <a:pt x="352" y="120"/>
                      </a:lnTo>
                      <a:lnTo>
                        <a:pt x="312" y="144"/>
                      </a:lnTo>
                      <a:lnTo>
                        <a:pt x="216" y="128"/>
                      </a:lnTo>
                      <a:lnTo>
                        <a:pt x="136" y="120"/>
                      </a:lnTo>
                      <a:lnTo>
                        <a:pt x="48" y="160"/>
                      </a:lnTo>
                      <a:lnTo>
                        <a:pt x="0" y="152"/>
                      </a:lnTo>
                      <a:lnTo>
                        <a:pt x="48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fr-FR"/>
                </a:p>
              </p:txBody>
            </p:sp>
            <p:sp>
              <p:nvSpPr>
                <p:cNvPr id="23" name="Freeform 14"/>
                <p:cNvSpPr>
                  <a:spLocks noChangeAspect="1"/>
                </p:cNvSpPr>
                <p:nvPr/>
              </p:nvSpPr>
              <p:spPr bwMode="auto">
                <a:xfrm>
                  <a:off x="8307221" y="3897429"/>
                  <a:ext cx="1382712" cy="219075"/>
                </a:xfrm>
                <a:custGeom>
                  <a:avLst/>
                  <a:gdLst>
                    <a:gd name="T0" fmla="*/ 48 w 504"/>
                    <a:gd name="T1" fmla="*/ 104 h 160"/>
                    <a:gd name="T2" fmla="*/ 128 w 504"/>
                    <a:gd name="T3" fmla="*/ 72 h 160"/>
                    <a:gd name="T4" fmla="*/ 216 w 504"/>
                    <a:gd name="T5" fmla="*/ 88 h 160"/>
                    <a:gd name="T6" fmla="*/ 320 w 504"/>
                    <a:gd name="T7" fmla="*/ 72 h 160"/>
                    <a:gd name="T8" fmla="*/ 424 w 504"/>
                    <a:gd name="T9" fmla="*/ 0 h 160"/>
                    <a:gd name="T10" fmla="*/ 504 w 504"/>
                    <a:gd name="T11" fmla="*/ 24 h 160"/>
                    <a:gd name="T12" fmla="*/ 504 w 504"/>
                    <a:gd name="T13" fmla="*/ 72 h 160"/>
                    <a:gd name="T14" fmla="*/ 408 w 504"/>
                    <a:gd name="T15" fmla="*/ 96 h 160"/>
                    <a:gd name="T16" fmla="*/ 352 w 504"/>
                    <a:gd name="T17" fmla="*/ 120 h 160"/>
                    <a:gd name="T18" fmla="*/ 312 w 504"/>
                    <a:gd name="T19" fmla="*/ 144 h 160"/>
                    <a:gd name="T20" fmla="*/ 216 w 504"/>
                    <a:gd name="T21" fmla="*/ 128 h 160"/>
                    <a:gd name="T22" fmla="*/ 136 w 504"/>
                    <a:gd name="T23" fmla="*/ 120 h 160"/>
                    <a:gd name="T24" fmla="*/ 48 w 504"/>
                    <a:gd name="T25" fmla="*/ 160 h 160"/>
                    <a:gd name="T26" fmla="*/ 0 w 504"/>
                    <a:gd name="T27" fmla="*/ 152 h 160"/>
                    <a:gd name="T28" fmla="*/ 48 w 504"/>
                    <a:gd name="T29" fmla="*/ 104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04" h="160">
                      <a:moveTo>
                        <a:pt x="48" y="104"/>
                      </a:moveTo>
                      <a:lnTo>
                        <a:pt x="128" y="72"/>
                      </a:lnTo>
                      <a:lnTo>
                        <a:pt x="216" y="88"/>
                      </a:lnTo>
                      <a:lnTo>
                        <a:pt x="320" y="72"/>
                      </a:lnTo>
                      <a:lnTo>
                        <a:pt x="424" y="0"/>
                      </a:lnTo>
                      <a:lnTo>
                        <a:pt x="504" y="24"/>
                      </a:lnTo>
                      <a:lnTo>
                        <a:pt x="504" y="72"/>
                      </a:lnTo>
                      <a:lnTo>
                        <a:pt x="408" y="96"/>
                      </a:lnTo>
                      <a:lnTo>
                        <a:pt x="352" y="120"/>
                      </a:lnTo>
                      <a:lnTo>
                        <a:pt x="312" y="144"/>
                      </a:lnTo>
                      <a:lnTo>
                        <a:pt x="216" y="128"/>
                      </a:lnTo>
                      <a:lnTo>
                        <a:pt x="136" y="120"/>
                      </a:lnTo>
                      <a:lnTo>
                        <a:pt x="48" y="160"/>
                      </a:lnTo>
                      <a:lnTo>
                        <a:pt x="0" y="152"/>
                      </a:lnTo>
                      <a:lnTo>
                        <a:pt x="48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fr-FR"/>
                </a:p>
              </p:txBody>
            </p:sp>
            <p:sp>
              <p:nvSpPr>
                <p:cNvPr id="24" name="Freeform 15"/>
                <p:cNvSpPr>
                  <a:spLocks noChangeAspect="1"/>
                </p:cNvSpPr>
                <p:nvPr/>
              </p:nvSpPr>
              <p:spPr bwMode="auto">
                <a:xfrm>
                  <a:off x="8100846" y="3183054"/>
                  <a:ext cx="1274762" cy="206375"/>
                </a:xfrm>
                <a:custGeom>
                  <a:avLst/>
                  <a:gdLst>
                    <a:gd name="T0" fmla="*/ 48 w 504"/>
                    <a:gd name="T1" fmla="*/ 104 h 160"/>
                    <a:gd name="T2" fmla="*/ 128 w 504"/>
                    <a:gd name="T3" fmla="*/ 72 h 160"/>
                    <a:gd name="T4" fmla="*/ 216 w 504"/>
                    <a:gd name="T5" fmla="*/ 88 h 160"/>
                    <a:gd name="T6" fmla="*/ 320 w 504"/>
                    <a:gd name="T7" fmla="*/ 72 h 160"/>
                    <a:gd name="T8" fmla="*/ 424 w 504"/>
                    <a:gd name="T9" fmla="*/ 0 h 160"/>
                    <a:gd name="T10" fmla="*/ 504 w 504"/>
                    <a:gd name="T11" fmla="*/ 24 h 160"/>
                    <a:gd name="T12" fmla="*/ 504 w 504"/>
                    <a:gd name="T13" fmla="*/ 72 h 160"/>
                    <a:gd name="T14" fmla="*/ 408 w 504"/>
                    <a:gd name="T15" fmla="*/ 96 h 160"/>
                    <a:gd name="T16" fmla="*/ 352 w 504"/>
                    <a:gd name="T17" fmla="*/ 120 h 160"/>
                    <a:gd name="T18" fmla="*/ 312 w 504"/>
                    <a:gd name="T19" fmla="*/ 144 h 160"/>
                    <a:gd name="T20" fmla="*/ 216 w 504"/>
                    <a:gd name="T21" fmla="*/ 128 h 160"/>
                    <a:gd name="T22" fmla="*/ 136 w 504"/>
                    <a:gd name="T23" fmla="*/ 120 h 160"/>
                    <a:gd name="T24" fmla="*/ 48 w 504"/>
                    <a:gd name="T25" fmla="*/ 160 h 160"/>
                    <a:gd name="T26" fmla="*/ 0 w 504"/>
                    <a:gd name="T27" fmla="*/ 152 h 160"/>
                    <a:gd name="T28" fmla="*/ 48 w 504"/>
                    <a:gd name="T29" fmla="*/ 104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04" h="160">
                      <a:moveTo>
                        <a:pt x="48" y="104"/>
                      </a:moveTo>
                      <a:lnTo>
                        <a:pt x="128" y="72"/>
                      </a:lnTo>
                      <a:lnTo>
                        <a:pt x="216" y="88"/>
                      </a:lnTo>
                      <a:lnTo>
                        <a:pt x="320" y="72"/>
                      </a:lnTo>
                      <a:lnTo>
                        <a:pt x="424" y="0"/>
                      </a:lnTo>
                      <a:lnTo>
                        <a:pt x="504" y="24"/>
                      </a:lnTo>
                      <a:lnTo>
                        <a:pt x="504" y="72"/>
                      </a:lnTo>
                      <a:lnTo>
                        <a:pt x="408" y="96"/>
                      </a:lnTo>
                      <a:lnTo>
                        <a:pt x="352" y="120"/>
                      </a:lnTo>
                      <a:lnTo>
                        <a:pt x="312" y="144"/>
                      </a:lnTo>
                      <a:lnTo>
                        <a:pt x="216" y="128"/>
                      </a:lnTo>
                      <a:lnTo>
                        <a:pt x="136" y="120"/>
                      </a:lnTo>
                      <a:lnTo>
                        <a:pt x="48" y="160"/>
                      </a:lnTo>
                      <a:lnTo>
                        <a:pt x="0" y="152"/>
                      </a:lnTo>
                      <a:lnTo>
                        <a:pt x="48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fr-FR"/>
                </a:p>
              </p:txBody>
            </p:sp>
            <p:sp>
              <p:nvSpPr>
                <p:cNvPr id="25" name="Freeform 17"/>
                <p:cNvSpPr>
                  <a:spLocks noChangeAspect="1"/>
                </p:cNvSpPr>
                <p:nvPr/>
              </p:nvSpPr>
              <p:spPr bwMode="auto">
                <a:xfrm rot="7285774">
                  <a:off x="9297027" y="3034623"/>
                  <a:ext cx="666750" cy="173038"/>
                </a:xfrm>
                <a:custGeom>
                  <a:avLst/>
                  <a:gdLst>
                    <a:gd name="T0" fmla="*/ 48 w 504"/>
                    <a:gd name="T1" fmla="*/ 104 h 160"/>
                    <a:gd name="T2" fmla="*/ 128 w 504"/>
                    <a:gd name="T3" fmla="*/ 72 h 160"/>
                    <a:gd name="T4" fmla="*/ 216 w 504"/>
                    <a:gd name="T5" fmla="*/ 88 h 160"/>
                    <a:gd name="T6" fmla="*/ 320 w 504"/>
                    <a:gd name="T7" fmla="*/ 72 h 160"/>
                    <a:gd name="T8" fmla="*/ 424 w 504"/>
                    <a:gd name="T9" fmla="*/ 0 h 160"/>
                    <a:gd name="T10" fmla="*/ 504 w 504"/>
                    <a:gd name="T11" fmla="*/ 24 h 160"/>
                    <a:gd name="T12" fmla="*/ 504 w 504"/>
                    <a:gd name="T13" fmla="*/ 72 h 160"/>
                    <a:gd name="T14" fmla="*/ 408 w 504"/>
                    <a:gd name="T15" fmla="*/ 96 h 160"/>
                    <a:gd name="T16" fmla="*/ 352 w 504"/>
                    <a:gd name="T17" fmla="*/ 120 h 160"/>
                    <a:gd name="T18" fmla="*/ 312 w 504"/>
                    <a:gd name="T19" fmla="*/ 144 h 160"/>
                    <a:gd name="T20" fmla="*/ 216 w 504"/>
                    <a:gd name="T21" fmla="*/ 128 h 160"/>
                    <a:gd name="T22" fmla="*/ 136 w 504"/>
                    <a:gd name="T23" fmla="*/ 120 h 160"/>
                    <a:gd name="T24" fmla="*/ 48 w 504"/>
                    <a:gd name="T25" fmla="*/ 160 h 160"/>
                    <a:gd name="T26" fmla="*/ 0 w 504"/>
                    <a:gd name="T27" fmla="*/ 152 h 160"/>
                    <a:gd name="T28" fmla="*/ 48 w 504"/>
                    <a:gd name="T29" fmla="*/ 104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04" h="160">
                      <a:moveTo>
                        <a:pt x="48" y="104"/>
                      </a:moveTo>
                      <a:lnTo>
                        <a:pt x="128" y="72"/>
                      </a:lnTo>
                      <a:lnTo>
                        <a:pt x="216" y="88"/>
                      </a:lnTo>
                      <a:lnTo>
                        <a:pt x="320" y="72"/>
                      </a:lnTo>
                      <a:lnTo>
                        <a:pt x="424" y="0"/>
                      </a:lnTo>
                      <a:lnTo>
                        <a:pt x="504" y="24"/>
                      </a:lnTo>
                      <a:lnTo>
                        <a:pt x="504" y="72"/>
                      </a:lnTo>
                      <a:lnTo>
                        <a:pt x="408" y="96"/>
                      </a:lnTo>
                      <a:lnTo>
                        <a:pt x="352" y="120"/>
                      </a:lnTo>
                      <a:lnTo>
                        <a:pt x="312" y="144"/>
                      </a:lnTo>
                      <a:lnTo>
                        <a:pt x="216" y="128"/>
                      </a:lnTo>
                      <a:lnTo>
                        <a:pt x="136" y="120"/>
                      </a:lnTo>
                      <a:lnTo>
                        <a:pt x="48" y="160"/>
                      </a:lnTo>
                      <a:lnTo>
                        <a:pt x="0" y="152"/>
                      </a:lnTo>
                      <a:lnTo>
                        <a:pt x="48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fr-FR"/>
                </a:p>
              </p:txBody>
            </p:sp>
            <p:sp>
              <p:nvSpPr>
                <p:cNvPr id="26" name="Freeform 18"/>
                <p:cNvSpPr>
                  <a:spLocks noChangeAspect="1"/>
                </p:cNvSpPr>
                <p:nvPr/>
              </p:nvSpPr>
              <p:spPr bwMode="auto">
                <a:xfrm rot="5139405">
                  <a:off x="9569283" y="3487854"/>
                  <a:ext cx="493713" cy="214313"/>
                </a:xfrm>
                <a:custGeom>
                  <a:avLst/>
                  <a:gdLst>
                    <a:gd name="T0" fmla="*/ 48 w 504"/>
                    <a:gd name="T1" fmla="*/ 104 h 160"/>
                    <a:gd name="T2" fmla="*/ 128 w 504"/>
                    <a:gd name="T3" fmla="*/ 72 h 160"/>
                    <a:gd name="T4" fmla="*/ 216 w 504"/>
                    <a:gd name="T5" fmla="*/ 88 h 160"/>
                    <a:gd name="T6" fmla="*/ 320 w 504"/>
                    <a:gd name="T7" fmla="*/ 72 h 160"/>
                    <a:gd name="T8" fmla="*/ 424 w 504"/>
                    <a:gd name="T9" fmla="*/ 0 h 160"/>
                    <a:gd name="T10" fmla="*/ 504 w 504"/>
                    <a:gd name="T11" fmla="*/ 24 h 160"/>
                    <a:gd name="T12" fmla="*/ 504 w 504"/>
                    <a:gd name="T13" fmla="*/ 72 h 160"/>
                    <a:gd name="T14" fmla="*/ 408 w 504"/>
                    <a:gd name="T15" fmla="*/ 96 h 160"/>
                    <a:gd name="T16" fmla="*/ 352 w 504"/>
                    <a:gd name="T17" fmla="*/ 120 h 160"/>
                    <a:gd name="T18" fmla="*/ 312 w 504"/>
                    <a:gd name="T19" fmla="*/ 144 h 160"/>
                    <a:gd name="T20" fmla="*/ 216 w 504"/>
                    <a:gd name="T21" fmla="*/ 128 h 160"/>
                    <a:gd name="T22" fmla="*/ 136 w 504"/>
                    <a:gd name="T23" fmla="*/ 120 h 160"/>
                    <a:gd name="T24" fmla="*/ 48 w 504"/>
                    <a:gd name="T25" fmla="*/ 160 h 160"/>
                    <a:gd name="T26" fmla="*/ 0 w 504"/>
                    <a:gd name="T27" fmla="*/ 152 h 160"/>
                    <a:gd name="T28" fmla="*/ 48 w 504"/>
                    <a:gd name="T29" fmla="*/ 104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04" h="160">
                      <a:moveTo>
                        <a:pt x="48" y="104"/>
                      </a:moveTo>
                      <a:lnTo>
                        <a:pt x="128" y="72"/>
                      </a:lnTo>
                      <a:lnTo>
                        <a:pt x="216" y="88"/>
                      </a:lnTo>
                      <a:lnTo>
                        <a:pt x="320" y="72"/>
                      </a:lnTo>
                      <a:lnTo>
                        <a:pt x="424" y="0"/>
                      </a:lnTo>
                      <a:lnTo>
                        <a:pt x="504" y="24"/>
                      </a:lnTo>
                      <a:lnTo>
                        <a:pt x="504" y="72"/>
                      </a:lnTo>
                      <a:lnTo>
                        <a:pt x="408" y="96"/>
                      </a:lnTo>
                      <a:lnTo>
                        <a:pt x="352" y="120"/>
                      </a:lnTo>
                      <a:lnTo>
                        <a:pt x="312" y="144"/>
                      </a:lnTo>
                      <a:lnTo>
                        <a:pt x="216" y="128"/>
                      </a:lnTo>
                      <a:lnTo>
                        <a:pt x="136" y="120"/>
                      </a:lnTo>
                      <a:lnTo>
                        <a:pt x="48" y="160"/>
                      </a:lnTo>
                      <a:lnTo>
                        <a:pt x="0" y="152"/>
                      </a:lnTo>
                      <a:lnTo>
                        <a:pt x="48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fr-FR"/>
                </a:p>
              </p:txBody>
            </p:sp>
            <p:sp>
              <p:nvSpPr>
                <p:cNvPr id="27" name="Freeform 19"/>
                <p:cNvSpPr>
                  <a:spLocks noChangeAspect="1"/>
                </p:cNvSpPr>
                <p:nvPr/>
              </p:nvSpPr>
              <p:spPr bwMode="auto">
                <a:xfrm rot="17184708">
                  <a:off x="8377865" y="2856823"/>
                  <a:ext cx="493712" cy="215900"/>
                </a:xfrm>
                <a:custGeom>
                  <a:avLst/>
                  <a:gdLst>
                    <a:gd name="T0" fmla="*/ 48 w 504"/>
                    <a:gd name="T1" fmla="*/ 104 h 160"/>
                    <a:gd name="T2" fmla="*/ 128 w 504"/>
                    <a:gd name="T3" fmla="*/ 72 h 160"/>
                    <a:gd name="T4" fmla="*/ 216 w 504"/>
                    <a:gd name="T5" fmla="*/ 88 h 160"/>
                    <a:gd name="T6" fmla="*/ 320 w 504"/>
                    <a:gd name="T7" fmla="*/ 72 h 160"/>
                    <a:gd name="T8" fmla="*/ 424 w 504"/>
                    <a:gd name="T9" fmla="*/ 0 h 160"/>
                    <a:gd name="T10" fmla="*/ 504 w 504"/>
                    <a:gd name="T11" fmla="*/ 24 h 160"/>
                    <a:gd name="T12" fmla="*/ 504 w 504"/>
                    <a:gd name="T13" fmla="*/ 72 h 160"/>
                    <a:gd name="T14" fmla="*/ 408 w 504"/>
                    <a:gd name="T15" fmla="*/ 96 h 160"/>
                    <a:gd name="T16" fmla="*/ 352 w 504"/>
                    <a:gd name="T17" fmla="*/ 120 h 160"/>
                    <a:gd name="T18" fmla="*/ 312 w 504"/>
                    <a:gd name="T19" fmla="*/ 144 h 160"/>
                    <a:gd name="T20" fmla="*/ 216 w 504"/>
                    <a:gd name="T21" fmla="*/ 128 h 160"/>
                    <a:gd name="T22" fmla="*/ 136 w 504"/>
                    <a:gd name="T23" fmla="*/ 120 h 160"/>
                    <a:gd name="T24" fmla="*/ 48 w 504"/>
                    <a:gd name="T25" fmla="*/ 160 h 160"/>
                    <a:gd name="T26" fmla="*/ 0 w 504"/>
                    <a:gd name="T27" fmla="*/ 152 h 160"/>
                    <a:gd name="T28" fmla="*/ 48 w 504"/>
                    <a:gd name="T29" fmla="*/ 104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04" h="160">
                      <a:moveTo>
                        <a:pt x="48" y="104"/>
                      </a:moveTo>
                      <a:lnTo>
                        <a:pt x="128" y="72"/>
                      </a:lnTo>
                      <a:lnTo>
                        <a:pt x="216" y="88"/>
                      </a:lnTo>
                      <a:lnTo>
                        <a:pt x="320" y="72"/>
                      </a:lnTo>
                      <a:lnTo>
                        <a:pt x="424" y="0"/>
                      </a:lnTo>
                      <a:lnTo>
                        <a:pt x="504" y="24"/>
                      </a:lnTo>
                      <a:lnTo>
                        <a:pt x="504" y="72"/>
                      </a:lnTo>
                      <a:lnTo>
                        <a:pt x="408" y="96"/>
                      </a:lnTo>
                      <a:lnTo>
                        <a:pt x="352" y="120"/>
                      </a:lnTo>
                      <a:lnTo>
                        <a:pt x="312" y="144"/>
                      </a:lnTo>
                      <a:lnTo>
                        <a:pt x="216" y="128"/>
                      </a:lnTo>
                      <a:lnTo>
                        <a:pt x="136" y="120"/>
                      </a:lnTo>
                      <a:lnTo>
                        <a:pt x="48" y="160"/>
                      </a:lnTo>
                      <a:lnTo>
                        <a:pt x="0" y="152"/>
                      </a:lnTo>
                      <a:lnTo>
                        <a:pt x="48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fr-FR"/>
                </a:p>
              </p:txBody>
            </p:sp>
            <p:sp>
              <p:nvSpPr>
                <p:cNvPr id="28" name="Freeform 20"/>
                <p:cNvSpPr>
                  <a:spLocks noChangeAspect="1"/>
                </p:cNvSpPr>
                <p:nvPr/>
              </p:nvSpPr>
              <p:spPr bwMode="auto">
                <a:xfrm>
                  <a:off x="8813633" y="2987792"/>
                  <a:ext cx="431800" cy="61912"/>
                </a:xfrm>
                <a:custGeom>
                  <a:avLst/>
                  <a:gdLst>
                    <a:gd name="T0" fmla="*/ 48 w 504"/>
                    <a:gd name="T1" fmla="*/ 104 h 160"/>
                    <a:gd name="T2" fmla="*/ 128 w 504"/>
                    <a:gd name="T3" fmla="*/ 72 h 160"/>
                    <a:gd name="T4" fmla="*/ 216 w 504"/>
                    <a:gd name="T5" fmla="*/ 88 h 160"/>
                    <a:gd name="T6" fmla="*/ 320 w 504"/>
                    <a:gd name="T7" fmla="*/ 72 h 160"/>
                    <a:gd name="T8" fmla="*/ 424 w 504"/>
                    <a:gd name="T9" fmla="*/ 0 h 160"/>
                    <a:gd name="T10" fmla="*/ 504 w 504"/>
                    <a:gd name="T11" fmla="*/ 24 h 160"/>
                    <a:gd name="T12" fmla="*/ 504 w 504"/>
                    <a:gd name="T13" fmla="*/ 72 h 160"/>
                    <a:gd name="T14" fmla="*/ 408 w 504"/>
                    <a:gd name="T15" fmla="*/ 96 h 160"/>
                    <a:gd name="T16" fmla="*/ 352 w 504"/>
                    <a:gd name="T17" fmla="*/ 120 h 160"/>
                    <a:gd name="T18" fmla="*/ 312 w 504"/>
                    <a:gd name="T19" fmla="*/ 144 h 160"/>
                    <a:gd name="T20" fmla="*/ 216 w 504"/>
                    <a:gd name="T21" fmla="*/ 128 h 160"/>
                    <a:gd name="T22" fmla="*/ 136 w 504"/>
                    <a:gd name="T23" fmla="*/ 120 h 160"/>
                    <a:gd name="T24" fmla="*/ 48 w 504"/>
                    <a:gd name="T25" fmla="*/ 160 h 160"/>
                    <a:gd name="T26" fmla="*/ 0 w 504"/>
                    <a:gd name="T27" fmla="*/ 152 h 160"/>
                    <a:gd name="T28" fmla="*/ 48 w 504"/>
                    <a:gd name="T29" fmla="*/ 104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04" h="160">
                      <a:moveTo>
                        <a:pt x="48" y="104"/>
                      </a:moveTo>
                      <a:lnTo>
                        <a:pt x="128" y="72"/>
                      </a:lnTo>
                      <a:lnTo>
                        <a:pt x="216" y="88"/>
                      </a:lnTo>
                      <a:lnTo>
                        <a:pt x="320" y="72"/>
                      </a:lnTo>
                      <a:lnTo>
                        <a:pt x="424" y="0"/>
                      </a:lnTo>
                      <a:lnTo>
                        <a:pt x="504" y="24"/>
                      </a:lnTo>
                      <a:lnTo>
                        <a:pt x="504" y="72"/>
                      </a:lnTo>
                      <a:lnTo>
                        <a:pt x="408" y="96"/>
                      </a:lnTo>
                      <a:lnTo>
                        <a:pt x="352" y="120"/>
                      </a:lnTo>
                      <a:lnTo>
                        <a:pt x="312" y="144"/>
                      </a:lnTo>
                      <a:lnTo>
                        <a:pt x="216" y="128"/>
                      </a:lnTo>
                      <a:lnTo>
                        <a:pt x="136" y="120"/>
                      </a:lnTo>
                      <a:lnTo>
                        <a:pt x="48" y="160"/>
                      </a:lnTo>
                      <a:lnTo>
                        <a:pt x="0" y="152"/>
                      </a:lnTo>
                      <a:lnTo>
                        <a:pt x="48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fr-FR"/>
                </a:p>
              </p:txBody>
            </p:sp>
            <p:sp>
              <p:nvSpPr>
                <p:cNvPr id="29" name="Freeform 21"/>
                <p:cNvSpPr>
                  <a:spLocks noChangeAspect="1"/>
                </p:cNvSpPr>
                <p:nvPr/>
              </p:nvSpPr>
              <p:spPr bwMode="auto">
                <a:xfrm flipV="1">
                  <a:off x="8854908" y="4192704"/>
                  <a:ext cx="1006475" cy="257175"/>
                </a:xfrm>
                <a:custGeom>
                  <a:avLst/>
                  <a:gdLst>
                    <a:gd name="T0" fmla="*/ 48 w 504"/>
                    <a:gd name="T1" fmla="*/ 104 h 160"/>
                    <a:gd name="T2" fmla="*/ 128 w 504"/>
                    <a:gd name="T3" fmla="*/ 72 h 160"/>
                    <a:gd name="T4" fmla="*/ 216 w 504"/>
                    <a:gd name="T5" fmla="*/ 88 h 160"/>
                    <a:gd name="T6" fmla="*/ 320 w 504"/>
                    <a:gd name="T7" fmla="*/ 72 h 160"/>
                    <a:gd name="T8" fmla="*/ 424 w 504"/>
                    <a:gd name="T9" fmla="*/ 0 h 160"/>
                    <a:gd name="T10" fmla="*/ 504 w 504"/>
                    <a:gd name="T11" fmla="*/ 24 h 160"/>
                    <a:gd name="T12" fmla="*/ 504 w 504"/>
                    <a:gd name="T13" fmla="*/ 72 h 160"/>
                    <a:gd name="T14" fmla="*/ 408 w 504"/>
                    <a:gd name="T15" fmla="*/ 96 h 160"/>
                    <a:gd name="T16" fmla="*/ 352 w 504"/>
                    <a:gd name="T17" fmla="*/ 120 h 160"/>
                    <a:gd name="T18" fmla="*/ 312 w 504"/>
                    <a:gd name="T19" fmla="*/ 144 h 160"/>
                    <a:gd name="T20" fmla="*/ 216 w 504"/>
                    <a:gd name="T21" fmla="*/ 128 h 160"/>
                    <a:gd name="T22" fmla="*/ 136 w 504"/>
                    <a:gd name="T23" fmla="*/ 120 h 160"/>
                    <a:gd name="T24" fmla="*/ 48 w 504"/>
                    <a:gd name="T25" fmla="*/ 160 h 160"/>
                    <a:gd name="T26" fmla="*/ 0 w 504"/>
                    <a:gd name="T27" fmla="*/ 152 h 160"/>
                    <a:gd name="T28" fmla="*/ 48 w 504"/>
                    <a:gd name="T29" fmla="*/ 104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04" h="160">
                      <a:moveTo>
                        <a:pt x="48" y="104"/>
                      </a:moveTo>
                      <a:lnTo>
                        <a:pt x="128" y="72"/>
                      </a:lnTo>
                      <a:lnTo>
                        <a:pt x="216" y="88"/>
                      </a:lnTo>
                      <a:lnTo>
                        <a:pt x="320" y="72"/>
                      </a:lnTo>
                      <a:lnTo>
                        <a:pt x="424" y="0"/>
                      </a:lnTo>
                      <a:lnTo>
                        <a:pt x="504" y="24"/>
                      </a:lnTo>
                      <a:lnTo>
                        <a:pt x="504" y="72"/>
                      </a:lnTo>
                      <a:lnTo>
                        <a:pt x="408" y="96"/>
                      </a:lnTo>
                      <a:lnTo>
                        <a:pt x="352" y="120"/>
                      </a:lnTo>
                      <a:lnTo>
                        <a:pt x="312" y="144"/>
                      </a:lnTo>
                      <a:lnTo>
                        <a:pt x="216" y="128"/>
                      </a:lnTo>
                      <a:lnTo>
                        <a:pt x="136" y="120"/>
                      </a:lnTo>
                      <a:lnTo>
                        <a:pt x="48" y="160"/>
                      </a:lnTo>
                      <a:lnTo>
                        <a:pt x="0" y="152"/>
                      </a:lnTo>
                      <a:lnTo>
                        <a:pt x="48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fr-FR"/>
                </a:p>
              </p:txBody>
            </p:sp>
            <p:sp>
              <p:nvSpPr>
                <p:cNvPr id="30" name="Freeform 22"/>
                <p:cNvSpPr>
                  <a:spLocks noChangeAspect="1"/>
                </p:cNvSpPr>
                <p:nvPr/>
              </p:nvSpPr>
              <p:spPr bwMode="auto">
                <a:xfrm rot="5746944">
                  <a:off x="8821571" y="4199054"/>
                  <a:ext cx="346075" cy="422275"/>
                </a:xfrm>
                <a:custGeom>
                  <a:avLst/>
                  <a:gdLst>
                    <a:gd name="T0" fmla="*/ 48 w 504"/>
                    <a:gd name="T1" fmla="*/ 104 h 160"/>
                    <a:gd name="T2" fmla="*/ 128 w 504"/>
                    <a:gd name="T3" fmla="*/ 72 h 160"/>
                    <a:gd name="T4" fmla="*/ 216 w 504"/>
                    <a:gd name="T5" fmla="*/ 88 h 160"/>
                    <a:gd name="T6" fmla="*/ 320 w 504"/>
                    <a:gd name="T7" fmla="*/ 72 h 160"/>
                    <a:gd name="T8" fmla="*/ 424 w 504"/>
                    <a:gd name="T9" fmla="*/ 0 h 160"/>
                    <a:gd name="T10" fmla="*/ 504 w 504"/>
                    <a:gd name="T11" fmla="*/ 24 h 160"/>
                    <a:gd name="T12" fmla="*/ 504 w 504"/>
                    <a:gd name="T13" fmla="*/ 72 h 160"/>
                    <a:gd name="T14" fmla="*/ 408 w 504"/>
                    <a:gd name="T15" fmla="*/ 96 h 160"/>
                    <a:gd name="T16" fmla="*/ 352 w 504"/>
                    <a:gd name="T17" fmla="*/ 120 h 160"/>
                    <a:gd name="T18" fmla="*/ 312 w 504"/>
                    <a:gd name="T19" fmla="*/ 144 h 160"/>
                    <a:gd name="T20" fmla="*/ 216 w 504"/>
                    <a:gd name="T21" fmla="*/ 128 h 160"/>
                    <a:gd name="T22" fmla="*/ 136 w 504"/>
                    <a:gd name="T23" fmla="*/ 120 h 160"/>
                    <a:gd name="T24" fmla="*/ 48 w 504"/>
                    <a:gd name="T25" fmla="*/ 160 h 160"/>
                    <a:gd name="T26" fmla="*/ 0 w 504"/>
                    <a:gd name="T27" fmla="*/ 152 h 160"/>
                    <a:gd name="T28" fmla="*/ 48 w 504"/>
                    <a:gd name="T29" fmla="*/ 104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04" h="160">
                      <a:moveTo>
                        <a:pt x="48" y="104"/>
                      </a:moveTo>
                      <a:lnTo>
                        <a:pt x="128" y="72"/>
                      </a:lnTo>
                      <a:lnTo>
                        <a:pt x="216" y="88"/>
                      </a:lnTo>
                      <a:lnTo>
                        <a:pt x="320" y="72"/>
                      </a:lnTo>
                      <a:lnTo>
                        <a:pt x="424" y="0"/>
                      </a:lnTo>
                      <a:lnTo>
                        <a:pt x="504" y="24"/>
                      </a:lnTo>
                      <a:lnTo>
                        <a:pt x="504" y="72"/>
                      </a:lnTo>
                      <a:lnTo>
                        <a:pt x="408" y="96"/>
                      </a:lnTo>
                      <a:lnTo>
                        <a:pt x="352" y="120"/>
                      </a:lnTo>
                      <a:lnTo>
                        <a:pt x="312" y="144"/>
                      </a:lnTo>
                      <a:lnTo>
                        <a:pt x="216" y="128"/>
                      </a:lnTo>
                      <a:lnTo>
                        <a:pt x="136" y="120"/>
                      </a:lnTo>
                      <a:lnTo>
                        <a:pt x="48" y="160"/>
                      </a:lnTo>
                      <a:lnTo>
                        <a:pt x="0" y="152"/>
                      </a:lnTo>
                      <a:lnTo>
                        <a:pt x="48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fr-FR"/>
                </a:p>
              </p:txBody>
            </p:sp>
            <p:sp>
              <p:nvSpPr>
                <p:cNvPr id="31" name="Freeform 23"/>
                <p:cNvSpPr>
                  <a:spLocks noChangeAspect="1"/>
                </p:cNvSpPr>
                <p:nvPr/>
              </p:nvSpPr>
              <p:spPr bwMode="auto">
                <a:xfrm flipV="1">
                  <a:off x="8089733" y="3437054"/>
                  <a:ext cx="1004888" cy="244475"/>
                </a:xfrm>
                <a:custGeom>
                  <a:avLst/>
                  <a:gdLst>
                    <a:gd name="T0" fmla="*/ 48 w 504"/>
                    <a:gd name="T1" fmla="*/ 104 h 160"/>
                    <a:gd name="T2" fmla="*/ 128 w 504"/>
                    <a:gd name="T3" fmla="*/ 72 h 160"/>
                    <a:gd name="T4" fmla="*/ 216 w 504"/>
                    <a:gd name="T5" fmla="*/ 88 h 160"/>
                    <a:gd name="T6" fmla="*/ 320 w 504"/>
                    <a:gd name="T7" fmla="*/ 72 h 160"/>
                    <a:gd name="T8" fmla="*/ 424 w 504"/>
                    <a:gd name="T9" fmla="*/ 0 h 160"/>
                    <a:gd name="T10" fmla="*/ 504 w 504"/>
                    <a:gd name="T11" fmla="*/ 24 h 160"/>
                    <a:gd name="T12" fmla="*/ 504 w 504"/>
                    <a:gd name="T13" fmla="*/ 72 h 160"/>
                    <a:gd name="T14" fmla="*/ 408 w 504"/>
                    <a:gd name="T15" fmla="*/ 96 h 160"/>
                    <a:gd name="T16" fmla="*/ 352 w 504"/>
                    <a:gd name="T17" fmla="*/ 120 h 160"/>
                    <a:gd name="T18" fmla="*/ 312 w 504"/>
                    <a:gd name="T19" fmla="*/ 144 h 160"/>
                    <a:gd name="T20" fmla="*/ 216 w 504"/>
                    <a:gd name="T21" fmla="*/ 128 h 160"/>
                    <a:gd name="T22" fmla="*/ 136 w 504"/>
                    <a:gd name="T23" fmla="*/ 120 h 160"/>
                    <a:gd name="T24" fmla="*/ 48 w 504"/>
                    <a:gd name="T25" fmla="*/ 160 h 160"/>
                    <a:gd name="T26" fmla="*/ 0 w 504"/>
                    <a:gd name="T27" fmla="*/ 152 h 160"/>
                    <a:gd name="T28" fmla="*/ 48 w 504"/>
                    <a:gd name="T29" fmla="*/ 104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04" h="160">
                      <a:moveTo>
                        <a:pt x="48" y="104"/>
                      </a:moveTo>
                      <a:lnTo>
                        <a:pt x="128" y="72"/>
                      </a:lnTo>
                      <a:lnTo>
                        <a:pt x="216" y="88"/>
                      </a:lnTo>
                      <a:lnTo>
                        <a:pt x="320" y="72"/>
                      </a:lnTo>
                      <a:lnTo>
                        <a:pt x="424" y="0"/>
                      </a:lnTo>
                      <a:lnTo>
                        <a:pt x="504" y="24"/>
                      </a:lnTo>
                      <a:lnTo>
                        <a:pt x="504" y="72"/>
                      </a:lnTo>
                      <a:lnTo>
                        <a:pt x="408" y="96"/>
                      </a:lnTo>
                      <a:lnTo>
                        <a:pt x="352" y="120"/>
                      </a:lnTo>
                      <a:lnTo>
                        <a:pt x="312" y="144"/>
                      </a:lnTo>
                      <a:lnTo>
                        <a:pt x="216" y="128"/>
                      </a:lnTo>
                      <a:lnTo>
                        <a:pt x="136" y="120"/>
                      </a:lnTo>
                      <a:lnTo>
                        <a:pt x="48" y="160"/>
                      </a:lnTo>
                      <a:lnTo>
                        <a:pt x="0" y="152"/>
                      </a:lnTo>
                      <a:lnTo>
                        <a:pt x="48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fr-FR"/>
                </a:p>
              </p:txBody>
            </p:sp>
            <p:sp>
              <p:nvSpPr>
                <p:cNvPr id="32" name="Freeform 24"/>
                <p:cNvSpPr>
                  <a:spLocks noChangeAspect="1"/>
                </p:cNvSpPr>
                <p:nvPr/>
              </p:nvSpPr>
              <p:spPr bwMode="auto">
                <a:xfrm rot="5746944">
                  <a:off x="9539914" y="3958549"/>
                  <a:ext cx="346075" cy="423862"/>
                </a:xfrm>
                <a:custGeom>
                  <a:avLst/>
                  <a:gdLst>
                    <a:gd name="T0" fmla="*/ 48 w 504"/>
                    <a:gd name="T1" fmla="*/ 104 h 160"/>
                    <a:gd name="T2" fmla="*/ 128 w 504"/>
                    <a:gd name="T3" fmla="*/ 72 h 160"/>
                    <a:gd name="T4" fmla="*/ 216 w 504"/>
                    <a:gd name="T5" fmla="*/ 88 h 160"/>
                    <a:gd name="T6" fmla="*/ 320 w 504"/>
                    <a:gd name="T7" fmla="*/ 72 h 160"/>
                    <a:gd name="T8" fmla="*/ 424 w 504"/>
                    <a:gd name="T9" fmla="*/ 0 h 160"/>
                    <a:gd name="T10" fmla="*/ 504 w 504"/>
                    <a:gd name="T11" fmla="*/ 24 h 160"/>
                    <a:gd name="T12" fmla="*/ 504 w 504"/>
                    <a:gd name="T13" fmla="*/ 72 h 160"/>
                    <a:gd name="T14" fmla="*/ 408 w 504"/>
                    <a:gd name="T15" fmla="*/ 96 h 160"/>
                    <a:gd name="T16" fmla="*/ 352 w 504"/>
                    <a:gd name="T17" fmla="*/ 120 h 160"/>
                    <a:gd name="T18" fmla="*/ 312 w 504"/>
                    <a:gd name="T19" fmla="*/ 144 h 160"/>
                    <a:gd name="T20" fmla="*/ 216 w 504"/>
                    <a:gd name="T21" fmla="*/ 128 h 160"/>
                    <a:gd name="T22" fmla="*/ 136 w 504"/>
                    <a:gd name="T23" fmla="*/ 120 h 160"/>
                    <a:gd name="T24" fmla="*/ 48 w 504"/>
                    <a:gd name="T25" fmla="*/ 160 h 160"/>
                    <a:gd name="T26" fmla="*/ 0 w 504"/>
                    <a:gd name="T27" fmla="*/ 152 h 160"/>
                    <a:gd name="T28" fmla="*/ 48 w 504"/>
                    <a:gd name="T29" fmla="*/ 104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04" h="160">
                      <a:moveTo>
                        <a:pt x="48" y="104"/>
                      </a:moveTo>
                      <a:lnTo>
                        <a:pt x="128" y="72"/>
                      </a:lnTo>
                      <a:lnTo>
                        <a:pt x="216" y="88"/>
                      </a:lnTo>
                      <a:lnTo>
                        <a:pt x="320" y="72"/>
                      </a:lnTo>
                      <a:lnTo>
                        <a:pt x="424" y="0"/>
                      </a:lnTo>
                      <a:lnTo>
                        <a:pt x="504" y="24"/>
                      </a:lnTo>
                      <a:lnTo>
                        <a:pt x="504" y="72"/>
                      </a:lnTo>
                      <a:lnTo>
                        <a:pt x="408" y="96"/>
                      </a:lnTo>
                      <a:lnTo>
                        <a:pt x="352" y="120"/>
                      </a:lnTo>
                      <a:lnTo>
                        <a:pt x="312" y="144"/>
                      </a:lnTo>
                      <a:lnTo>
                        <a:pt x="216" y="128"/>
                      </a:lnTo>
                      <a:lnTo>
                        <a:pt x="136" y="120"/>
                      </a:lnTo>
                      <a:lnTo>
                        <a:pt x="48" y="160"/>
                      </a:lnTo>
                      <a:lnTo>
                        <a:pt x="0" y="152"/>
                      </a:lnTo>
                      <a:lnTo>
                        <a:pt x="48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fr-FR"/>
                </a:p>
              </p:txBody>
            </p:sp>
            <p:sp>
              <p:nvSpPr>
                <p:cNvPr id="33" name="Freeform 25"/>
                <p:cNvSpPr>
                  <a:spLocks noChangeAspect="1"/>
                </p:cNvSpPr>
                <p:nvPr/>
              </p:nvSpPr>
              <p:spPr bwMode="auto">
                <a:xfrm rot="5746944">
                  <a:off x="9995527" y="4272873"/>
                  <a:ext cx="347662" cy="196850"/>
                </a:xfrm>
                <a:custGeom>
                  <a:avLst/>
                  <a:gdLst>
                    <a:gd name="T0" fmla="*/ 48 w 504"/>
                    <a:gd name="T1" fmla="*/ 104 h 160"/>
                    <a:gd name="T2" fmla="*/ 128 w 504"/>
                    <a:gd name="T3" fmla="*/ 72 h 160"/>
                    <a:gd name="T4" fmla="*/ 216 w 504"/>
                    <a:gd name="T5" fmla="*/ 88 h 160"/>
                    <a:gd name="T6" fmla="*/ 320 w 504"/>
                    <a:gd name="T7" fmla="*/ 72 h 160"/>
                    <a:gd name="T8" fmla="*/ 424 w 504"/>
                    <a:gd name="T9" fmla="*/ 0 h 160"/>
                    <a:gd name="T10" fmla="*/ 504 w 504"/>
                    <a:gd name="T11" fmla="*/ 24 h 160"/>
                    <a:gd name="T12" fmla="*/ 504 w 504"/>
                    <a:gd name="T13" fmla="*/ 72 h 160"/>
                    <a:gd name="T14" fmla="*/ 408 w 504"/>
                    <a:gd name="T15" fmla="*/ 96 h 160"/>
                    <a:gd name="T16" fmla="*/ 352 w 504"/>
                    <a:gd name="T17" fmla="*/ 120 h 160"/>
                    <a:gd name="T18" fmla="*/ 312 w 504"/>
                    <a:gd name="T19" fmla="*/ 144 h 160"/>
                    <a:gd name="T20" fmla="*/ 216 w 504"/>
                    <a:gd name="T21" fmla="*/ 128 h 160"/>
                    <a:gd name="T22" fmla="*/ 136 w 504"/>
                    <a:gd name="T23" fmla="*/ 120 h 160"/>
                    <a:gd name="T24" fmla="*/ 48 w 504"/>
                    <a:gd name="T25" fmla="*/ 160 h 160"/>
                    <a:gd name="T26" fmla="*/ 0 w 504"/>
                    <a:gd name="T27" fmla="*/ 152 h 160"/>
                    <a:gd name="T28" fmla="*/ 48 w 504"/>
                    <a:gd name="T29" fmla="*/ 104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04" h="160">
                      <a:moveTo>
                        <a:pt x="48" y="104"/>
                      </a:moveTo>
                      <a:lnTo>
                        <a:pt x="128" y="72"/>
                      </a:lnTo>
                      <a:lnTo>
                        <a:pt x="216" y="88"/>
                      </a:lnTo>
                      <a:lnTo>
                        <a:pt x="320" y="72"/>
                      </a:lnTo>
                      <a:lnTo>
                        <a:pt x="424" y="0"/>
                      </a:lnTo>
                      <a:lnTo>
                        <a:pt x="504" y="24"/>
                      </a:lnTo>
                      <a:lnTo>
                        <a:pt x="504" y="72"/>
                      </a:lnTo>
                      <a:lnTo>
                        <a:pt x="408" y="96"/>
                      </a:lnTo>
                      <a:lnTo>
                        <a:pt x="352" y="120"/>
                      </a:lnTo>
                      <a:lnTo>
                        <a:pt x="312" y="144"/>
                      </a:lnTo>
                      <a:lnTo>
                        <a:pt x="216" y="128"/>
                      </a:lnTo>
                      <a:lnTo>
                        <a:pt x="136" y="120"/>
                      </a:lnTo>
                      <a:lnTo>
                        <a:pt x="48" y="160"/>
                      </a:lnTo>
                      <a:lnTo>
                        <a:pt x="0" y="152"/>
                      </a:lnTo>
                      <a:lnTo>
                        <a:pt x="48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fr-FR"/>
                </a:p>
              </p:txBody>
            </p:sp>
            <p:sp>
              <p:nvSpPr>
                <p:cNvPr id="34" name="Oval 26"/>
                <p:cNvSpPr>
                  <a:spLocks noChangeAspect="1" noChangeArrowheads="1"/>
                </p:cNvSpPr>
                <p:nvPr/>
              </p:nvSpPr>
              <p:spPr bwMode="auto">
                <a:xfrm>
                  <a:off x="7776996" y="3597392"/>
                  <a:ext cx="85725" cy="69850"/>
                </a:xfrm>
                <a:prstGeom prst="ellipse">
                  <a:avLst/>
                </a:prstGeom>
                <a:solidFill>
                  <a:srgbClr val="66CCFF"/>
                </a:solidFill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5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8331033" y="4481629"/>
                  <a:ext cx="87313" cy="69850"/>
                </a:xfrm>
                <a:prstGeom prst="ellipse">
                  <a:avLst/>
                </a:prstGeom>
                <a:solidFill>
                  <a:srgbClr val="66CCFF"/>
                </a:solidFill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6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8375483" y="4254617"/>
                  <a:ext cx="85725" cy="69850"/>
                </a:xfrm>
                <a:prstGeom prst="ellipse">
                  <a:avLst/>
                </a:prstGeom>
                <a:solidFill>
                  <a:srgbClr val="66CCFF"/>
                </a:solidFill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7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8662821" y="3457692"/>
                  <a:ext cx="85725" cy="69850"/>
                </a:xfrm>
                <a:prstGeom prst="ellipse">
                  <a:avLst/>
                </a:prstGeom>
                <a:solidFill>
                  <a:srgbClr val="66CCFF"/>
                </a:solidFill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8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8394533" y="4324467"/>
                  <a:ext cx="87313" cy="69850"/>
                </a:xfrm>
                <a:prstGeom prst="ellipse">
                  <a:avLst/>
                </a:prstGeom>
                <a:solidFill>
                  <a:srgbClr val="66CCFF"/>
                </a:solidFill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9" name="Oval 31"/>
                <p:cNvSpPr>
                  <a:spLocks noChangeAspect="1" noChangeArrowheads="1"/>
                </p:cNvSpPr>
                <p:nvPr/>
              </p:nvSpPr>
              <p:spPr bwMode="auto">
                <a:xfrm>
                  <a:off x="8245308" y="4224454"/>
                  <a:ext cx="87313" cy="69850"/>
                </a:xfrm>
                <a:prstGeom prst="ellipse">
                  <a:avLst/>
                </a:prstGeom>
                <a:solidFill>
                  <a:srgbClr val="66CCFF"/>
                </a:solidFill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0" name="Oval 32"/>
                <p:cNvSpPr>
                  <a:spLocks noChangeAspect="1" noChangeArrowheads="1"/>
                </p:cNvSpPr>
                <p:nvPr/>
              </p:nvSpPr>
              <p:spPr bwMode="auto">
                <a:xfrm>
                  <a:off x="8238958" y="3246554"/>
                  <a:ext cx="87313" cy="71438"/>
                </a:xfrm>
                <a:prstGeom prst="ellipse">
                  <a:avLst/>
                </a:prstGeom>
                <a:solidFill>
                  <a:srgbClr val="66CCFF"/>
                </a:solidFill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1" name="Oval 33"/>
                <p:cNvSpPr>
                  <a:spLocks noChangeAspect="1" noChangeArrowheads="1"/>
                </p:cNvSpPr>
                <p:nvPr/>
              </p:nvSpPr>
              <p:spPr bwMode="auto">
                <a:xfrm>
                  <a:off x="8675521" y="4559417"/>
                  <a:ext cx="87312" cy="71437"/>
                </a:xfrm>
                <a:prstGeom prst="ellipse">
                  <a:avLst/>
                </a:prstGeom>
                <a:solidFill>
                  <a:srgbClr val="66CCFF"/>
                </a:solidFill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2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9137483" y="3994267"/>
                  <a:ext cx="85725" cy="71437"/>
                </a:xfrm>
                <a:prstGeom prst="ellipse">
                  <a:avLst/>
                </a:prstGeom>
                <a:solidFill>
                  <a:srgbClr val="66CCFF"/>
                </a:solidFill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3" name="Oval 35"/>
                <p:cNvSpPr>
                  <a:spLocks noChangeAspect="1" noChangeArrowheads="1"/>
                </p:cNvSpPr>
                <p:nvPr/>
              </p:nvSpPr>
              <p:spPr bwMode="auto">
                <a:xfrm>
                  <a:off x="9470858" y="3929179"/>
                  <a:ext cx="85725" cy="69850"/>
                </a:xfrm>
                <a:prstGeom prst="ellipse">
                  <a:avLst/>
                </a:prstGeom>
                <a:solidFill>
                  <a:srgbClr val="66CCFF"/>
                </a:solidFill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4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8618371" y="3705342"/>
                  <a:ext cx="85725" cy="69850"/>
                </a:xfrm>
                <a:prstGeom prst="ellipse">
                  <a:avLst/>
                </a:prstGeom>
                <a:solidFill>
                  <a:srgbClr val="66CCFF"/>
                </a:solidFill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5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8878721" y="4400667"/>
                  <a:ext cx="87312" cy="69850"/>
                </a:xfrm>
                <a:prstGeom prst="ellipse">
                  <a:avLst/>
                </a:prstGeom>
                <a:solidFill>
                  <a:srgbClr val="66CCFF"/>
                </a:solidFill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6" name="Oval 38"/>
                <p:cNvSpPr>
                  <a:spLocks noChangeAspect="1" noChangeArrowheads="1"/>
                </p:cNvSpPr>
                <p:nvPr/>
              </p:nvSpPr>
              <p:spPr bwMode="auto">
                <a:xfrm>
                  <a:off x="9435933" y="4222867"/>
                  <a:ext cx="85725" cy="69850"/>
                </a:xfrm>
                <a:prstGeom prst="ellipse">
                  <a:avLst/>
                </a:prstGeom>
                <a:solidFill>
                  <a:srgbClr val="66CCFF"/>
                </a:solidFill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7" name="Oval 39"/>
                <p:cNvSpPr>
                  <a:spLocks noChangeAspect="1" noChangeArrowheads="1"/>
                </p:cNvSpPr>
                <p:nvPr/>
              </p:nvSpPr>
              <p:spPr bwMode="auto">
                <a:xfrm>
                  <a:off x="8900946" y="4195879"/>
                  <a:ext cx="87312" cy="69850"/>
                </a:xfrm>
                <a:prstGeom prst="ellipse">
                  <a:avLst/>
                </a:prstGeom>
                <a:solidFill>
                  <a:srgbClr val="66CCFF"/>
                </a:solidFill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" name="Freeform 40"/>
                <p:cNvSpPr>
                  <a:spLocks noChangeAspect="1"/>
                </p:cNvSpPr>
                <p:nvPr/>
              </p:nvSpPr>
              <p:spPr bwMode="auto">
                <a:xfrm>
                  <a:off x="8081796" y="3802179"/>
                  <a:ext cx="231775" cy="122238"/>
                </a:xfrm>
                <a:custGeom>
                  <a:avLst/>
                  <a:gdLst>
                    <a:gd name="T0" fmla="*/ 57 w 246"/>
                    <a:gd name="T1" fmla="*/ 0 h 126"/>
                    <a:gd name="T2" fmla="*/ 84 w 246"/>
                    <a:gd name="T3" fmla="*/ 6 h 126"/>
                    <a:gd name="T4" fmla="*/ 198 w 246"/>
                    <a:gd name="T5" fmla="*/ 0 h 126"/>
                    <a:gd name="T6" fmla="*/ 246 w 246"/>
                    <a:gd name="T7" fmla="*/ 45 h 126"/>
                    <a:gd name="T8" fmla="*/ 243 w 246"/>
                    <a:gd name="T9" fmla="*/ 99 h 126"/>
                    <a:gd name="T10" fmla="*/ 120 w 246"/>
                    <a:gd name="T11" fmla="*/ 126 h 126"/>
                    <a:gd name="T12" fmla="*/ 30 w 246"/>
                    <a:gd name="T13" fmla="*/ 108 h 126"/>
                    <a:gd name="T14" fmla="*/ 0 w 246"/>
                    <a:gd name="T15" fmla="*/ 15 h 126"/>
                    <a:gd name="T16" fmla="*/ 57 w 246"/>
                    <a:gd name="T17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6" h="126">
                      <a:moveTo>
                        <a:pt x="57" y="0"/>
                      </a:moveTo>
                      <a:cubicBezTo>
                        <a:pt x="78" y="7"/>
                        <a:pt x="69" y="6"/>
                        <a:pt x="84" y="6"/>
                      </a:cubicBezTo>
                      <a:lnTo>
                        <a:pt x="198" y="0"/>
                      </a:lnTo>
                      <a:lnTo>
                        <a:pt x="246" y="45"/>
                      </a:lnTo>
                      <a:lnTo>
                        <a:pt x="243" y="99"/>
                      </a:lnTo>
                      <a:lnTo>
                        <a:pt x="120" y="126"/>
                      </a:lnTo>
                      <a:lnTo>
                        <a:pt x="30" y="108"/>
                      </a:lnTo>
                      <a:lnTo>
                        <a:pt x="0" y="1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fr-FR"/>
                </a:p>
              </p:txBody>
            </p:sp>
            <p:sp>
              <p:nvSpPr>
                <p:cNvPr id="49" name="Freeform 41"/>
                <p:cNvSpPr>
                  <a:spLocks noChangeAspect="1"/>
                </p:cNvSpPr>
                <p:nvPr/>
              </p:nvSpPr>
              <p:spPr bwMode="auto">
                <a:xfrm>
                  <a:off x="8084971" y="4268904"/>
                  <a:ext cx="177800" cy="123825"/>
                </a:xfrm>
                <a:custGeom>
                  <a:avLst/>
                  <a:gdLst>
                    <a:gd name="T0" fmla="*/ 57 w 246"/>
                    <a:gd name="T1" fmla="*/ 0 h 126"/>
                    <a:gd name="T2" fmla="*/ 84 w 246"/>
                    <a:gd name="T3" fmla="*/ 6 h 126"/>
                    <a:gd name="T4" fmla="*/ 198 w 246"/>
                    <a:gd name="T5" fmla="*/ 0 h 126"/>
                    <a:gd name="T6" fmla="*/ 246 w 246"/>
                    <a:gd name="T7" fmla="*/ 45 h 126"/>
                    <a:gd name="T8" fmla="*/ 243 w 246"/>
                    <a:gd name="T9" fmla="*/ 99 h 126"/>
                    <a:gd name="T10" fmla="*/ 120 w 246"/>
                    <a:gd name="T11" fmla="*/ 126 h 126"/>
                    <a:gd name="T12" fmla="*/ 30 w 246"/>
                    <a:gd name="T13" fmla="*/ 108 h 126"/>
                    <a:gd name="T14" fmla="*/ 0 w 246"/>
                    <a:gd name="T15" fmla="*/ 15 h 126"/>
                    <a:gd name="T16" fmla="*/ 57 w 246"/>
                    <a:gd name="T17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6" h="126">
                      <a:moveTo>
                        <a:pt x="57" y="0"/>
                      </a:moveTo>
                      <a:cubicBezTo>
                        <a:pt x="78" y="7"/>
                        <a:pt x="69" y="6"/>
                        <a:pt x="84" y="6"/>
                      </a:cubicBezTo>
                      <a:lnTo>
                        <a:pt x="198" y="0"/>
                      </a:lnTo>
                      <a:lnTo>
                        <a:pt x="246" y="45"/>
                      </a:lnTo>
                      <a:lnTo>
                        <a:pt x="243" y="99"/>
                      </a:lnTo>
                      <a:lnTo>
                        <a:pt x="120" y="126"/>
                      </a:lnTo>
                      <a:lnTo>
                        <a:pt x="30" y="108"/>
                      </a:lnTo>
                      <a:lnTo>
                        <a:pt x="0" y="1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fr-FR"/>
                </a:p>
              </p:txBody>
            </p:sp>
            <p:sp>
              <p:nvSpPr>
                <p:cNvPr id="50" name="Freeform 42"/>
                <p:cNvSpPr>
                  <a:spLocks noChangeAspect="1"/>
                </p:cNvSpPr>
                <p:nvPr/>
              </p:nvSpPr>
              <p:spPr bwMode="auto">
                <a:xfrm>
                  <a:off x="8092908" y="3475154"/>
                  <a:ext cx="214313" cy="122238"/>
                </a:xfrm>
                <a:custGeom>
                  <a:avLst/>
                  <a:gdLst>
                    <a:gd name="T0" fmla="*/ 57 w 246"/>
                    <a:gd name="T1" fmla="*/ 0 h 126"/>
                    <a:gd name="T2" fmla="*/ 84 w 246"/>
                    <a:gd name="T3" fmla="*/ 6 h 126"/>
                    <a:gd name="T4" fmla="*/ 198 w 246"/>
                    <a:gd name="T5" fmla="*/ 0 h 126"/>
                    <a:gd name="T6" fmla="*/ 246 w 246"/>
                    <a:gd name="T7" fmla="*/ 45 h 126"/>
                    <a:gd name="T8" fmla="*/ 243 w 246"/>
                    <a:gd name="T9" fmla="*/ 99 h 126"/>
                    <a:gd name="T10" fmla="*/ 120 w 246"/>
                    <a:gd name="T11" fmla="*/ 126 h 126"/>
                    <a:gd name="T12" fmla="*/ 30 w 246"/>
                    <a:gd name="T13" fmla="*/ 108 h 126"/>
                    <a:gd name="T14" fmla="*/ 0 w 246"/>
                    <a:gd name="T15" fmla="*/ 15 h 126"/>
                    <a:gd name="T16" fmla="*/ 57 w 246"/>
                    <a:gd name="T17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6" h="126">
                      <a:moveTo>
                        <a:pt x="57" y="0"/>
                      </a:moveTo>
                      <a:cubicBezTo>
                        <a:pt x="78" y="7"/>
                        <a:pt x="69" y="6"/>
                        <a:pt x="84" y="6"/>
                      </a:cubicBezTo>
                      <a:lnTo>
                        <a:pt x="198" y="0"/>
                      </a:lnTo>
                      <a:lnTo>
                        <a:pt x="246" y="45"/>
                      </a:lnTo>
                      <a:lnTo>
                        <a:pt x="243" y="99"/>
                      </a:lnTo>
                      <a:lnTo>
                        <a:pt x="120" y="126"/>
                      </a:lnTo>
                      <a:lnTo>
                        <a:pt x="30" y="108"/>
                      </a:lnTo>
                      <a:lnTo>
                        <a:pt x="0" y="1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fr-FR"/>
                </a:p>
              </p:txBody>
            </p:sp>
            <p:sp>
              <p:nvSpPr>
                <p:cNvPr id="51" name="Freeform 43"/>
                <p:cNvSpPr>
                  <a:spLocks noChangeAspect="1"/>
                </p:cNvSpPr>
                <p:nvPr/>
              </p:nvSpPr>
              <p:spPr bwMode="auto">
                <a:xfrm>
                  <a:off x="8078621" y="3244967"/>
                  <a:ext cx="333375" cy="123825"/>
                </a:xfrm>
                <a:custGeom>
                  <a:avLst/>
                  <a:gdLst>
                    <a:gd name="T0" fmla="*/ 57 w 246"/>
                    <a:gd name="T1" fmla="*/ 0 h 126"/>
                    <a:gd name="T2" fmla="*/ 84 w 246"/>
                    <a:gd name="T3" fmla="*/ 6 h 126"/>
                    <a:gd name="T4" fmla="*/ 198 w 246"/>
                    <a:gd name="T5" fmla="*/ 0 h 126"/>
                    <a:gd name="T6" fmla="*/ 246 w 246"/>
                    <a:gd name="T7" fmla="*/ 45 h 126"/>
                    <a:gd name="T8" fmla="*/ 243 w 246"/>
                    <a:gd name="T9" fmla="*/ 99 h 126"/>
                    <a:gd name="T10" fmla="*/ 120 w 246"/>
                    <a:gd name="T11" fmla="*/ 126 h 126"/>
                    <a:gd name="T12" fmla="*/ 30 w 246"/>
                    <a:gd name="T13" fmla="*/ 108 h 126"/>
                    <a:gd name="T14" fmla="*/ 0 w 246"/>
                    <a:gd name="T15" fmla="*/ 15 h 126"/>
                    <a:gd name="T16" fmla="*/ 57 w 246"/>
                    <a:gd name="T17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6" h="126">
                      <a:moveTo>
                        <a:pt x="57" y="0"/>
                      </a:moveTo>
                      <a:cubicBezTo>
                        <a:pt x="78" y="7"/>
                        <a:pt x="69" y="6"/>
                        <a:pt x="84" y="6"/>
                      </a:cubicBezTo>
                      <a:lnTo>
                        <a:pt x="198" y="0"/>
                      </a:lnTo>
                      <a:lnTo>
                        <a:pt x="246" y="45"/>
                      </a:lnTo>
                      <a:lnTo>
                        <a:pt x="243" y="99"/>
                      </a:lnTo>
                      <a:lnTo>
                        <a:pt x="120" y="126"/>
                      </a:lnTo>
                      <a:lnTo>
                        <a:pt x="30" y="108"/>
                      </a:lnTo>
                      <a:lnTo>
                        <a:pt x="0" y="1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fr-FR"/>
                </a:p>
              </p:txBody>
            </p:sp>
            <p:sp>
              <p:nvSpPr>
                <p:cNvPr id="52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8812046" y="3532304"/>
                  <a:ext cx="85725" cy="71438"/>
                </a:xfrm>
                <a:prstGeom prst="ellipse">
                  <a:avLst/>
                </a:prstGeom>
                <a:solidFill>
                  <a:srgbClr val="66CCFF"/>
                </a:solidFill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3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8111958" y="3848217"/>
                  <a:ext cx="85725" cy="71437"/>
                </a:xfrm>
                <a:prstGeom prst="ellipse">
                  <a:avLst/>
                </a:prstGeom>
                <a:solidFill>
                  <a:srgbClr val="66CCFF"/>
                </a:solidFill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4" name="Oval 46"/>
                <p:cNvSpPr>
                  <a:spLocks noChangeAspect="1" noChangeArrowheads="1"/>
                </p:cNvSpPr>
                <p:nvPr/>
              </p:nvSpPr>
              <p:spPr bwMode="auto">
                <a:xfrm>
                  <a:off x="7446796" y="3205279"/>
                  <a:ext cx="85725" cy="71438"/>
                </a:xfrm>
                <a:prstGeom prst="ellipse">
                  <a:avLst/>
                </a:prstGeom>
                <a:solidFill>
                  <a:srgbClr val="66CCFF"/>
                </a:solidFill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5" name="Oval 47"/>
                <p:cNvSpPr>
                  <a:spLocks noChangeAspect="1" noChangeArrowheads="1"/>
                </p:cNvSpPr>
                <p:nvPr/>
              </p:nvSpPr>
              <p:spPr bwMode="auto">
                <a:xfrm>
                  <a:off x="8472321" y="3860917"/>
                  <a:ext cx="85725" cy="69850"/>
                </a:xfrm>
                <a:prstGeom prst="ellipse">
                  <a:avLst/>
                </a:prstGeom>
                <a:solidFill>
                  <a:srgbClr val="66CCFF"/>
                </a:solidFill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6" name="Oval 48"/>
                <p:cNvSpPr>
                  <a:spLocks noChangeAspect="1" noChangeArrowheads="1"/>
                </p:cNvSpPr>
                <p:nvPr/>
              </p:nvSpPr>
              <p:spPr bwMode="auto">
                <a:xfrm>
                  <a:off x="8608846" y="2829042"/>
                  <a:ext cx="85725" cy="69850"/>
                </a:xfrm>
                <a:prstGeom prst="ellipse">
                  <a:avLst/>
                </a:prstGeom>
                <a:solidFill>
                  <a:srgbClr val="66CCFF"/>
                </a:solidFill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7" name="Oval 49"/>
                <p:cNvSpPr>
                  <a:spLocks noChangeAspect="1" noChangeArrowheads="1"/>
                </p:cNvSpPr>
                <p:nvPr/>
              </p:nvSpPr>
              <p:spPr bwMode="auto">
                <a:xfrm>
                  <a:off x="9667708" y="4402254"/>
                  <a:ext cx="87313" cy="69850"/>
                </a:xfrm>
                <a:prstGeom prst="ellipse">
                  <a:avLst/>
                </a:prstGeom>
                <a:solidFill>
                  <a:srgbClr val="66CCFF"/>
                </a:solidFill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8" name="Oval 50"/>
                <p:cNvSpPr>
                  <a:spLocks noChangeAspect="1" noChangeArrowheads="1"/>
                </p:cNvSpPr>
                <p:nvPr/>
              </p:nvSpPr>
              <p:spPr bwMode="auto">
                <a:xfrm>
                  <a:off x="9705808" y="4264142"/>
                  <a:ext cx="85725" cy="71437"/>
                </a:xfrm>
                <a:prstGeom prst="ellipse">
                  <a:avLst/>
                </a:prstGeom>
                <a:solidFill>
                  <a:srgbClr val="66CCFF"/>
                </a:solidFill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9" name="Oval 51"/>
                <p:cNvSpPr>
                  <a:spLocks noChangeAspect="1" noChangeArrowheads="1"/>
                </p:cNvSpPr>
                <p:nvPr/>
              </p:nvSpPr>
              <p:spPr bwMode="auto">
                <a:xfrm>
                  <a:off x="8927933" y="3614854"/>
                  <a:ext cx="85725" cy="71438"/>
                </a:xfrm>
                <a:prstGeom prst="ellipse">
                  <a:avLst/>
                </a:prstGeom>
                <a:solidFill>
                  <a:srgbClr val="66CCFF"/>
                </a:solidFill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0" name="Oval 52"/>
                <p:cNvSpPr>
                  <a:spLocks noChangeAspect="1" noChangeArrowheads="1"/>
                </p:cNvSpPr>
                <p:nvPr/>
              </p:nvSpPr>
              <p:spPr bwMode="auto">
                <a:xfrm>
                  <a:off x="6992771" y="4192704"/>
                  <a:ext cx="87312" cy="71438"/>
                </a:xfrm>
                <a:prstGeom prst="ellipse">
                  <a:avLst/>
                </a:prstGeom>
                <a:solidFill>
                  <a:srgbClr val="66CCFF"/>
                </a:solidFill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1" name="Oval 53"/>
                <p:cNvSpPr>
                  <a:spLocks noChangeAspect="1" noChangeArrowheads="1"/>
                </p:cNvSpPr>
                <p:nvPr/>
              </p:nvSpPr>
              <p:spPr bwMode="auto">
                <a:xfrm>
                  <a:off x="8246896" y="3244967"/>
                  <a:ext cx="85725" cy="69850"/>
                </a:xfrm>
                <a:prstGeom prst="ellipse">
                  <a:avLst/>
                </a:prstGeom>
                <a:solidFill>
                  <a:srgbClr val="66CCFF"/>
                </a:solidFill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2" name="Oval 54"/>
                <p:cNvSpPr>
                  <a:spLocks noChangeAspect="1" noChangeArrowheads="1"/>
                </p:cNvSpPr>
                <p:nvPr/>
              </p:nvSpPr>
              <p:spPr bwMode="auto">
                <a:xfrm>
                  <a:off x="8042108" y="3456104"/>
                  <a:ext cx="85725" cy="71438"/>
                </a:xfrm>
                <a:prstGeom prst="ellipse">
                  <a:avLst/>
                </a:prstGeom>
                <a:solidFill>
                  <a:srgbClr val="66CCFF"/>
                </a:solidFill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3" name="Oval 55"/>
                <p:cNvSpPr>
                  <a:spLocks noChangeAspect="1" noChangeArrowheads="1"/>
                </p:cNvSpPr>
                <p:nvPr/>
              </p:nvSpPr>
              <p:spPr bwMode="auto">
                <a:xfrm>
                  <a:off x="7748421" y="4040304"/>
                  <a:ext cx="85725" cy="71438"/>
                </a:xfrm>
                <a:prstGeom prst="ellipse">
                  <a:avLst/>
                </a:prstGeom>
                <a:solidFill>
                  <a:srgbClr val="66CCFF"/>
                </a:solidFill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4" name="Oval 56"/>
                <p:cNvSpPr>
                  <a:spLocks noChangeAspect="1" noChangeArrowheads="1"/>
                </p:cNvSpPr>
                <p:nvPr/>
              </p:nvSpPr>
              <p:spPr bwMode="auto">
                <a:xfrm>
                  <a:off x="7256296" y="3675179"/>
                  <a:ext cx="87312" cy="71438"/>
                </a:xfrm>
                <a:prstGeom prst="ellipse">
                  <a:avLst/>
                </a:prstGeom>
                <a:solidFill>
                  <a:srgbClr val="66CCFF"/>
                </a:solidFill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5" name="Oval 57"/>
                <p:cNvSpPr>
                  <a:spLocks noChangeAspect="1" noChangeArrowheads="1"/>
                </p:cNvSpPr>
                <p:nvPr/>
              </p:nvSpPr>
              <p:spPr bwMode="auto">
                <a:xfrm>
                  <a:off x="6848308" y="3348154"/>
                  <a:ext cx="85725" cy="69850"/>
                </a:xfrm>
                <a:prstGeom prst="ellipse">
                  <a:avLst/>
                </a:prstGeom>
                <a:solidFill>
                  <a:srgbClr val="66CCFF"/>
                </a:solidFill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6" name="Oval 58"/>
                <p:cNvSpPr>
                  <a:spLocks noChangeAspect="1" noChangeArrowheads="1"/>
                </p:cNvSpPr>
                <p:nvPr/>
              </p:nvSpPr>
              <p:spPr bwMode="auto">
                <a:xfrm>
                  <a:off x="7407108" y="2873492"/>
                  <a:ext cx="87313" cy="69850"/>
                </a:xfrm>
                <a:prstGeom prst="ellipse">
                  <a:avLst/>
                </a:prstGeom>
                <a:solidFill>
                  <a:srgbClr val="66CCFF"/>
                </a:solidFill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7" name="Rectangle 66" descr="Papier recyclé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8121483" y="1273292"/>
                  <a:ext cx="2193925" cy="1920875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endParaRPr kumimoji="0" lang="fr-FR" altLang="fr-FR" sz="2800" i="1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68" name="Freeform 60"/>
                <p:cNvSpPr>
                  <a:spLocks noChangeAspect="1"/>
                </p:cNvSpPr>
                <p:nvPr/>
              </p:nvSpPr>
              <p:spPr bwMode="auto">
                <a:xfrm flipV="1">
                  <a:off x="8111958" y="1960679"/>
                  <a:ext cx="681038" cy="346075"/>
                </a:xfrm>
                <a:custGeom>
                  <a:avLst/>
                  <a:gdLst>
                    <a:gd name="T0" fmla="*/ 48 w 504"/>
                    <a:gd name="T1" fmla="*/ 104 h 160"/>
                    <a:gd name="T2" fmla="*/ 128 w 504"/>
                    <a:gd name="T3" fmla="*/ 72 h 160"/>
                    <a:gd name="T4" fmla="*/ 216 w 504"/>
                    <a:gd name="T5" fmla="*/ 88 h 160"/>
                    <a:gd name="T6" fmla="*/ 320 w 504"/>
                    <a:gd name="T7" fmla="*/ 72 h 160"/>
                    <a:gd name="T8" fmla="*/ 424 w 504"/>
                    <a:gd name="T9" fmla="*/ 0 h 160"/>
                    <a:gd name="T10" fmla="*/ 504 w 504"/>
                    <a:gd name="T11" fmla="*/ 24 h 160"/>
                    <a:gd name="T12" fmla="*/ 504 w 504"/>
                    <a:gd name="T13" fmla="*/ 72 h 160"/>
                    <a:gd name="T14" fmla="*/ 408 w 504"/>
                    <a:gd name="T15" fmla="*/ 96 h 160"/>
                    <a:gd name="T16" fmla="*/ 352 w 504"/>
                    <a:gd name="T17" fmla="*/ 120 h 160"/>
                    <a:gd name="T18" fmla="*/ 312 w 504"/>
                    <a:gd name="T19" fmla="*/ 144 h 160"/>
                    <a:gd name="T20" fmla="*/ 216 w 504"/>
                    <a:gd name="T21" fmla="*/ 128 h 160"/>
                    <a:gd name="T22" fmla="*/ 136 w 504"/>
                    <a:gd name="T23" fmla="*/ 120 h 160"/>
                    <a:gd name="T24" fmla="*/ 48 w 504"/>
                    <a:gd name="T25" fmla="*/ 160 h 160"/>
                    <a:gd name="T26" fmla="*/ 0 w 504"/>
                    <a:gd name="T27" fmla="*/ 152 h 160"/>
                    <a:gd name="T28" fmla="*/ 48 w 504"/>
                    <a:gd name="T29" fmla="*/ 104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04" h="160">
                      <a:moveTo>
                        <a:pt x="48" y="104"/>
                      </a:moveTo>
                      <a:lnTo>
                        <a:pt x="128" y="72"/>
                      </a:lnTo>
                      <a:lnTo>
                        <a:pt x="216" y="88"/>
                      </a:lnTo>
                      <a:lnTo>
                        <a:pt x="320" y="72"/>
                      </a:lnTo>
                      <a:lnTo>
                        <a:pt x="424" y="0"/>
                      </a:lnTo>
                      <a:lnTo>
                        <a:pt x="504" y="24"/>
                      </a:lnTo>
                      <a:lnTo>
                        <a:pt x="504" y="72"/>
                      </a:lnTo>
                      <a:lnTo>
                        <a:pt x="408" y="96"/>
                      </a:lnTo>
                      <a:lnTo>
                        <a:pt x="352" y="120"/>
                      </a:lnTo>
                      <a:lnTo>
                        <a:pt x="312" y="144"/>
                      </a:lnTo>
                      <a:lnTo>
                        <a:pt x="216" y="128"/>
                      </a:lnTo>
                      <a:lnTo>
                        <a:pt x="136" y="120"/>
                      </a:lnTo>
                      <a:lnTo>
                        <a:pt x="48" y="160"/>
                      </a:lnTo>
                      <a:lnTo>
                        <a:pt x="0" y="152"/>
                      </a:lnTo>
                      <a:lnTo>
                        <a:pt x="48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fr-FR"/>
                </a:p>
              </p:txBody>
            </p:sp>
            <p:sp>
              <p:nvSpPr>
                <p:cNvPr id="69" name="Freeform 61"/>
                <p:cNvSpPr>
                  <a:spLocks noChangeAspect="1"/>
                </p:cNvSpPr>
                <p:nvPr/>
              </p:nvSpPr>
              <p:spPr bwMode="auto">
                <a:xfrm rot="18930422" flipV="1">
                  <a:off x="8694571" y="2284529"/>
                  <a:ext cx="681037" cy="157163"/>
                </a:xfrm>
                <a:custGeom>
                  <a:avLst/>
                  <a:gdLst>
                    <a:gd name="T0" fmla="*/ 48 w 504"/>
                    <a:gd name="T1" fmla="*/ 104 h 160"/>
                    <a:gd name="T2" fmla="*/ 128 w 504"/>
                    <a:gd name="T3" fmla="*/ 72 h 160"/>
                    <a:gd name="T4" fmla="*/ 216 w 504"/>
                    <a:gd name="T5" fmla="*/ 88 h 160"/>
                    <a:gd name="T6" fmla="*/ 320 w 504"/>
                    <a:gd name="T7" fmla="*/ 72 h 160"/>
                    <a:gd name="T8" fmla="*/ 424 w 504"/>
                    <a:gd name="T9" fmla="*/ 0 h 160"/>
                    <a:gd name="T10" fmla="*/ 504 w 504"/>
                    <a:gd name="T11" fmla="*/ 24 h 160"/>
                    <a:gd name="T12" fmla="*/ 504 w 504"/>
                    <a:gd name="T13" fmla="*/ 72 h 160"/>
                    <a:gd name="T14" fmla="*/ 408 w 504"/>
                    <a:gd name="T15" fmla="*/ 96 h 160"/>
                    <a:gd name="T16" fmla="*/ 352 w 504"/>
                    <a:gd name="T17" fmla="*/ 120 h 160"/>
                    <a:gd name="T18" fmla="*/ 312 w 504"/>
                    <a:gd name="T19" fmla="*/ 144 h 160"/>
                    <a:gd name="T20" fmla="*/ 216 w 504"/>
                    <a:gd name="T21" fmla="*/ 128 h 160"/>
                    <a:gd name="T22" fmla="*/ 136 w 504"/>
                    <a:gd name="T23" fmla="*/ 120 h 160"/>
                    <a:gd name="T24" fmla="*/ 48 w 504"/>
                    <a:gd name="T25" fmla="*/ 160 h 160"/>
                    <a:gd name="T26" fmla="*/ 0 w 504"/>
                    <a:gd name="T27" fmla="*/ 152 h 160"/>
                    <a:gd name="T28" fmla="*/ 48 w 504"/>
                    <a:gd name="T29" fmla="*/ 104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04" h="160">
                      <a:moveTo>
                        <a:pt x="48" y="104"/>
                      </a:moveTo>
                      <a:lnTo>
                        <a:pt x="128" y="72"/>
                      </a:lnTo>
                      <a:lnTo>
                        <a:pt x="216" y="88"/>
                      </a:lnTo>
                      <a:lnTo>
                        <a:pt x="320" y="72"/>
                      </a:lnTo>
                      <a:lnTo>
                        <a:pt x="424" y="0"/>
                      </a:lnTo>
                      <a:lnTo>
                        <a:pt x="504" y="24"/>
                      </a:lnTo>
                      <a:lnTo>
                        <a:pt x="504" y="72"/>
                      </a:lnTo>
                      <a:lnTo>
                        <a:pt x="408" y="96"/>
                      </a:lnTo>
                      <a:lnTo>
                        <a:pt x="352" y="120"/>
                      </a:lnTo>
                      <a:lnTo>
                        <a:pt x="312" y="144"/>
                      </a:lnTo>
                      <a:lnTo>
                        <a:pt x="216" y="128"/>
                      </a:lnTo>
                      <a:lnTo>
                        <a:pt x="136" y="120"/>
                      </a:lnTo>
                      <a:lnTo>
                        <a:pt x="48" y="160"/>
                      </a:lnTo>
                      <a:lnTo>
                        <a:pt x="0" y="152"/>
                      </a:lnTo>
                      <a:lnTo>
                        <a:pt x="48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fr-FR"/>
                </a:p>
              </p:txBody>
            </p:sp>
            <p:sp>
              <p:nvSpPr>
                <p:cNvPr id="70" name="Freeform 62"/>
                <p:cNvSpPr>
                  <a:spLocks noChangeAspect="1"/>
                </p:cNvSpPr>
                <p:nvPr/>
              </p:nvSpPr>
              <p:spPr bwMode="auto">
                <a:xfrm flipV="1">
                  <a:off x="8307221" y="1814629"/>
                  <a:ext cx="1382712" cy="219075"/>
                </a:xfrm>
                <a:custGeom>
                  <a:avLst/>
                  <a:gdLst>
                    <a:gd name="T0" fmla="*/ 48 w 504"/>
                    <a:gd name="T1" fmla="*/ 104 h 160"/>
                    <a:gd name="T2" fmla="*/ 128 w 504"/>
                    <a:gd name="T3" fmla="*/ 72 h 160"/>
                    <a:gd name="T4" fmla="*/ 216 w 504"/>
                    <a:gd name="T5" fmla="*/ 88 h 160"/>
                    <a:gd name="T6" fmla="*/ 320 w 504"/>
                    <a:gd name="T7" fmla="*/ 72 h 160"/>
                    <a:gd name="T8" fmla="*/ 424 w 504"/>
                    <a:gd name="T9" fmla="*/ 0 h 160"/>
                    <a:gd name="T10" fmla="*/ 504 w 504"/>
                    <a:gd name="T11" fmla="*/ 24 h 160"/>
                    <a:gd name="T12" fmla="*/ 504 w 504"/>
                    <a:gd name="T13" fmla="*/ 72 h 160"/>
                    <a:gd name="T14" fmla="*/ 408 w 504"/>
                    <a:gd name="T15" fmla="*/ 96 h 160"/>
                    <a:gd name="T16" fmla="*/ 352 w 504"/>
                    <a:gd name="T17" fmla="*/ 120 h 160"/>
                    <a:gd name="T18" fmla="*/ 312 w 504"/>
                    <a:gd name="T19" fmla="*/ 144 h 160"/>
                    <a:gd name="T20" fmla="*/ 216 w 504"/>
                    <a:gd name="T21" fmla="*/ 128 h 160"/>
                    <a:gd name="T22" fmla="*/ 136 w 504"/>
                    <a:gd name="T23" fmla="*/ 120 h 160"/>
                    <a:gd name="T24" fmla="*/ 48 w 504"/>
                    <a:gd name="T25" fmla="*/ 160 h 160"/>
                    <a:gd name="T26" fmla="*/ 0 w 504"/>
                    <a:gd name="T27" fmla="*/ 152 h 160"/>
                    <a:gd name="T28" fmla="*/ 48 w 504"/>
                    <a:gd name="T29" fmla="*/ 104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04" h="160">
                      <a:moveTo>
                        <a:pt x="48" y="104"/>
                      </a:moveTo>
                      <a:lnTo>
                        <a:pt x="128" y="72"/>
                      </a:lnTo>
                      <a:lnTo>
                        <a:pt x="216" y="88"/>
                      </a:lnTo>
                      <a:lnTo>
                        <a:pt x="320" y="72"/>
                      </a:lnTo>
                      <a:lnTo>
                        <a:pt x="424" y="0"/>
                      </a:lnTo>
                      <a:lnTo>
                        <a:pt x="504" y="24"/>
                      </a:lnTo>
                      <a:lnTo>
                        <a:pt x="504" y="72"/>
                      </a:lnTo>
                      <a:lnTo>
                        <a:pt x="408" y="96"/>
                      </a:lnTo>
                      <a:lnTo>
                        <a:pt x="352" y="120"/>
                      </a:lnTo>
                      <a:lnTo>
                        <a:pt x="312" y="144"/>
                      </a:lnTo>
                      <a:lnTo>
                        <a:pt x="216" y="128"/>
                      </a:lnTo>
                      <a:lnTo>
                        <a:pt x="136" y="120"/>
                      </a:lnTo>
                      <a:lnTo>
                        <a:pt x="48" y="160"/>
                      </a:lnTo>
                      <a:lnTo>
                        <a:pt x="0" y="152"/>
                      </a:lnTo>
                      <a:lnTo>
                        <a:pt x="48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fr-FR"/>
                </a:p>
              </p:txBody>
            </p:sp>
            <p:sp>
              <p:nvSpPr>
                <p:cNvPr id="71" name="Freeform 63"/>
                <p:cNvSpPr>
                  <a:spLocks noChangeAspect="1"/>
                </p:cNvSpPr>
                <p:nvPr/>
              </p:nvSpPr>
              <p:spPr bwMode="auto">
                <a:xfrm flipV="1">
                  <a:off x="8100846" y="2568692"/>
                  <a:ext cx="1454150" cy="123825"/>
                </a:xfrm>
                <a:custGeom>
                  <a:avLst/>
                  <a:gdLst>
                    <a:gd name="T0" fmla="*/ 48 w 504"/>
                    <a:gd name="T1" fmla="*/ 104 h 160"/>
                    <a:gd name="T2" fmla="*/ 128 w 504"/>
                    <a:gd name="T3" fmla="*/ 72 h 160"/>
                    <a:gd name="T4" fmla="*/ 216 w 504"/>
                    <a:gd name="T5" fmla="*/ 88 h 160"/>
                    <a:gd name="T6" fmla="*/ 320 w 504"/>
                    <a:gd name="T7" fmla="*/ 72 h 160"/>
                    <a:gd name="T8" fmla="*/ 424 w 504"/>
                    <a:gd name="T9" fmla="*/ 0 h 160"/>
                    <a:gd name="T10" fmla="*/ 504 w 504"/>
                    <a:gd name="T11" fmla="*/ 24 h 160"/>
                    <a:gd name="T12" fmla="*/ 504 w 504"/>
                    <a:gd name="T13" fmla="*/ 72 h 160"/>
                    <a:gd name="T14" fmla="*/ 408 w 504"/>
                    <a:gd name="T15" fmla="*/ 96 h 160"/>
                    <a:gd name="T16" fmla="*/ 352 w 504"/>
                    <a:gd name="T17" fmla="*/ 120 h 160"/>
                    <a:gd name="T18" fmla="*/ 312 w 504"/>
                    <a:gd name="T19" fmla="*/ 144 h 160"/>
                    <a:gd name="T20" fmla="*/ 216 w 504"/>
                    <a:gd name="T21" fmla="*/ 128 h 160"/>
                    <a:gd name="T22" fmla="*/ 136 w 504"/>
                    <a:gd name="T23" fmla="*/ 120 h 160"/>
                    <a:gd name="T24" fmla="*/ 48 w 504"/>
                    <a:gd name="T25" fmla="*/ 160 h 160"/>
                    <a:gd name="T26" fmla="*/ 0 w 504"/>
                    <a:gd name="T27" fmla="*/ 152 h 160"/>
                    <a:gd name="T28" fmla="*/ 48 w 504"/>
                    <a:gd name="T29" fmla="*/ 104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04" h="160">
                      <a:moveTo>
                        <a:pt x="48" y="104"/>
                      </a:moveTo>
                      <a:lnTo>
                        <a:pt x="128" y="72"/>
                      </a:lnTo>
                      <a:lnTo>
                        <a:pt x="216" y="88"/>
                      </a:lnTo>
                      <a:lnTo>
                        <a:pt x="320" y="72"/>
                      </a:lnTo>
                      <a:lnTo>
                        <a:pt x="424" y="0"/>
                      </a:lnTo>
                      <a:lnTo>
                        <a:pt x="504" y="24"/>
                      </a:lnTo>
                      <a:lnTo>
                        <a:pt x="504" y="72"/>
                      </a:lnTo>
                      <a:lnTo>
                        <a:pt x="408" y="96"/>
                      </a:lnTo>
                      <a:lnTo>
                        <a:pt x="352" y="120"/>
                      </a:lnTo>
                      <a:lnTo>
                        <a:pt x="312" y="144"/>
                      </a:lnTo>
                      <a:lnTo>
                        <a:pt x="216" y="128"/>
                      </a:lnTo>
                      <a:lnTo>
                        <a:pt x="136" y="120"/>
                      </a:lnTo>
                      <a:lnTo>
                        <a:pt x="48" y="160"/>
                      </a:lnTo>
                      <a:lnTo>
                        <a:pt x="0" y="152"/>
                      </a:lnTo>
                      <a:lnTo>
                        <a:pt x="48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fr-FR"/>
                </a:p>
              </p:txBody>
            </p:sp>
            <p:sp>
              <p:nvSpPr>
                <p:cNvPr id="72" name="Freeform 64"/>
                <p:cNvSpPr>
                  <a:spLocks noChangeAspect="1"/>
                </p:cNvSpPr>
                <p:nvPr/>
              </p:nvSpPr>
              <p:spPr bwMode="auto">
                <a:xfrm rot="17851513" flipV="1">
                  <a:off x="8231815" y="1237573"/>
                  <a:ext cx="557212" cy="596900"/>
                </a:xfrm>
                <a:custGeom>
                  <a:avLst/>
                  <a:gdLst>
                    <a:gd name="T0" fmla="*/ 48 w 504"/>
                    <a:gd name="T1" fmla="*/ 104 h 160"/>
                    <a:gd name="T2" fmla="*/ 128 w 504"/>
                    <a:gd name="T3" fmla="*/ 72 h 160"/>
                    <a:gd name="T4" fmla="*/ 216 w 504"/>
                    <a:gd name="T5" fmla="*/ 88 h 160"/>
                    <a:gd name="T6" fmla="*/ 320 w 504"/>
                    <a:gd name="T7" fmla="*/ 72 h 160"/>
                    <a:gd name="T8" fmla="*/ 424 w 504"/>
                    <a:gd name="T9" fmla="*/ 0 h 160"/>
                    <a:gd name="T10" fmla="*/ 504 w 504"/>
                    <a:gd name="T11" fmla="*/ 24 h 160"/>
                    <a:gd name="T12" fmla="*/ 504 w 504"/>
                    <a:gd name="T13" fmla="*/ 72 h 160"/>
                    <a:gd name="T14" fmla="*/ 408 w 504"/>
                    <a:gd name="T15" fmla="*/ 96 h 160"/>
                    <a:gd name="T16" fmla="*/ 352 w 504"/>
                    <a:gd name="T17" fmla="*/ 120 h 160"/>
                    <a:gd name="T18" fmla="*/ 312 w 504"/>
                    <a:gd name="T19" fmla="*/ 144 h 160"/>
                    <a:gd name="T20" fmla="*/ 216 w 504"/>
                    <a:gd name="T21" fmla="*/ 128 h 160"/>
                    <a:gd name="T22" fmla="*/ 136 w 504"/>
                    <a:gd name="T23" fmla="*/ 120 h 160"/>
                    <a:gd name="T24" fmla="*/ 48 w 504"/>
                    <a:gd name="T25" fmla="*/ 160 h 160"/>
                    <a:gd name="T26" fmla="*/ 0 w 504"/>
                    <a:gd name="T27" fmla="*/ 152 h 160"/>
                    <a:gd name="T28" fmla="*/ 48 w 504"/>
                    <a:gd name="T29" fmla="*/ 104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04" h="160">
                      <a:moveTo>
                        <a:pt x="48" y="104"/>
                      </a:moveTo>
                      <a:lnTo>
                        <a:pt x="128" y="72"/>
                      </a:lnTo>
                      <a:lnTo>
                        <a:pt x="216" y="88"/>
                      </a:lnTo>
                      <a:lnTo>
                        <a:pt x="320" y="72"/>
                      </a:lnTo>
                      <a:lnTo>
                        <a:pt x="424" y="0"/>
                      </a:lnTo>
                      <a:lnTo>
                        <a:pt x="504" y="24"/>
                      </a:lnTo>
                      <a:lnTo>
                        <a:pt x="504" y="72"/>
                      </a:lnTo>
                      <a:lnTo>
                        <a:pt x="408" y="96"/>
                      </a:lnTo>
                      <a:lnTo>
                        <a:pt x="352" y="120"/>
                      </a:lnTo>
                      <a:lnTo>
                        <a:pt x="312" y="144"/>
                      </a:lnTo>
                      <a:lnTo>
                        <a:pt x="216" y="128"/>
                      </a:lnTo>
                      <a:lnTo>
                        <a:pt x="136" y="120"/>
                      </a:lnTo>
                      <a:lnTo>
                        <a:pt x="48" y="160"/>
                      </a:lnTo>
                      <a:lnTo>
                        <a:pt x="0" y="152"/>
                      </a:lnTo>
                      <a:lnTo>
                        <a:pt x="48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fr-FR"/>
                </a:p>
              </p:txBody>
            </p:sp>
            <p:sp>
              <p:nvSpPr>
                <p:cNvPr id="73" name="Freeform 65"/>
                <p:cNvSpPr>
                  <a:spLocks noChangeAspect="1"/>
                </p:cNvSpPr>
                <p:nvPr/>
              </p:nvSpPr>
              <p:spPr bwMode="auto">
                <a:xfrm rot="14314226" flipV="1">
                  <a:off x="9191458" y="2460742"/>
                  <a:ext cx="966788" cy="868362"/>
                </a:xfrm>
                <a:custGeom>
                  <a:avLst/>
                  <a:gdLst>
                    <a:gd name="T0" fmla="*/ 48 w 504"/>
                    <a:gd name="T1" fmla="*/ 104 h 160"/>
                    <a:gd name="T2" fmla="*/ 128 w 504"/>
                    <a:gd name="T3" fmla="*/ 72 h 160"/>
                    <a:gd name="T4" fmla="*/ 216 w 504"/>
                    <a:gd name="T5" fmla="*/ 88 h 160"/>
                    <a:gd name="T6" fmla="*/ 320 w 504"/>
                    <a:gd name="T7" fmla="*/ 72 h 160"/>
                    <a:gd name="T8" fmla="*/ 424 w 504"/>
                    <a:gd name="T9" fmla="*/ 0 h 160"/>
                    <a:gd name="T10" fmla="*/ 504 w 504"/>
                    <a:gd name="T11" fmla="*/ 24 h 160"/>
                    <a:gd name="T12" fmla="*/ 504 w 504"/>
                    <a:gd name="T13" fmla="*/ 72 h 160"/>
                    <a:gd name="T14" fmla="*/ 408 w 504"/>
                    <a:gd name="T15" fmla="*/ 96 h 160"/>
                    <a:gd name="T16" fmla="*/ 352 w 504"/>
                    <a:gd name="T17" fmla="*/ 120 h 160"/>
                    <a:gd name="T18" fmla="*/ 312 w 504"/>
                    <a:gd name="T19" fmla="*/ 144 h 160"/>
                    <a:gd name="T20" fmla="*/ 216 w 504"/>
                    <a:gd name="T21" fmla="*/ 128 h 160"/>
                    <a:gd name="T22" fmla="*/ 136 w 504"/>
                    <a:gd name="T23" fmla="*/ 120 h 160"/>
                    <a:gd name="T24" fmla="*/ 48 w 504"/>
                    <a:gd name="T25" fmla="*/ 160 h 160"/>
                    <a:gd name="T26" fmla="*/ 0 w 504"/>
                    <a:gd name="T27" fmla="*/ 152 h 160"/>
                    <a:gd name="T28" fmla="*/ 48 w 504"/>
                    <a:gd name="T29" fmla="*/ 104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04" h="160">
                      <a:moveTo>
                        <a:pt x="48" y="104"/>
                      </a:moveTo>
                      <a:lnTo>
                        <a:pt x="128" y="72"/>
                      </a:lnTo>
                      <a:lnTo>
                        <a:pt x="216" y="88"/>
                      </a:lnTo>
                      <a:lnTo>
                        <a:pt x="320" y="72"/>
                      </a:lnTo>
                      <a:lnTo>
                        <a:pt x="424" y="0"/>
                      </a:lnTo>
                      <a:lnTo>
                        <a:pt x="504" y="24"/>
                      </a:lnTo>
                      <a:lnTo>
                        <a:pt x="504" y="72"/>
                      </a:lnTo>
                      <a:lnTo>
                        <a:pt x="408" y="96"/>
                      </a:lnTo>
                      <a:lnTo>
                        <a:pt x="352" y="120"/>
                      </a:lnTo>
                      <a:lnTo>
                        <a:pt x="312" y="144"/>
                      </a:lnTo>
                      <a:lnTo>
                        <a:pt x="216" y="128"/>
                      </a:lnTo>
                      <a:lnTo>
                        <a:pt x="136" y="120"/>
                      </a:lnTo>
                      <a:lnTo>
                        <a:pt x="48" y="160"/>
                      </a:lnTo>
                      <a:lnTo>
                        <a:pt x="0" y="152"/>
                      </a:lnTo>
                      <a:lnTo>
                        <a:pt x="48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fr-FR"/>
                </a:p>
              </p:txBody>
            </p:sp>
            <p:sp>
              <p:nvSpPr>
                <p:cNvPr id="74" name="Freeform 66"/>
                <p:cNvSpPr>
                  <a:spLocks noChangeAspect="1"/>
                </p:cNvSpPr>
                <p:nvPr/>
              </p:nvSpPr>
              <p:spPr bwMode="auto">
                <a:xfrm rot="16460595" flipV="1">
                  <a:off x="9721683" y="2586154"/>
                  <a:ext cx="495300" cy="215900"/>
                </a:xfrm>
                <a:custGeom>
                  <a:avLst/>
                  <a:gdLst>
                    <a:gd name="T0" fmla="*/ 48 w 504"/>
                    <a:gd name="T1" fmla="*/ 104 h 160"/>
                    <a:gd name="T2" fmla="*/ 128 w 504"/>
                    <a:gd name="T3" fmla="*/ 72 h 160"/>
                    <a:gd name="T4" fmla="*/ 216 w 504"/>
                    <a:gd name="T5" fmla="*/ 88 h 160"/>
                    <a:gd name="T6" fmla="*/ 320 w 504"/>
                    <a:gd name="T7" fmla="*/ 72 h 160"/>
                    <a:gd name="T8" fmla="*/ 424 w 504"/>
                    <a:gd name="T9" fmla="*/ 0 h 160"/>
                    <a:gd name="T10" fmla="*/ 504 w 504"/>
                    <a:gd name="T11" fmla="*/ 24 h 160"/>
                    <a:gd name="T12" fmla="*/ 504 w 504"/>
                    <a:gd name="T13" fmla="*/ 72 h 160"/>
                    <a:gd name="T14" fmla="*/ 408 w 504"/>
                    <a:gd name="T15" fmla="*/ 96 h 160"/>
                    <a:gd name="T16" fmla="*/ 352 w 504"/>
                    <a:gd name="T17" fmla="*/ 120 h 160"/>
                    <a:gd name="T18" fmla="*/ 312 w 504"/>
                    <a:gd name="T19" fmla="*/ 144 h 160"/>
                    <a:gd name="T20" fmla="*/ 216 w 504"/>
                    <a:gd name="T21" fmla="*/ 128 h 160"/>
                    <a:gd name="T22" fmla="*/ 136 w 504"/>
                    <a:gd name="T23" fmla="*/ 120 h 160"/>
                    <a:gd name="T24" fmla="*/ 48 w 504"/>
                    <a:gd name="T25" fmla="*/ 160 h 160"/>
                    <a:gd name="T26" fmla="*/ 0 w 504"/>
                    <a:gd name="T27" fmla="*/ 152 h 160"/>
                    <a:gd name="T28" fmla="*/ 48 w 504"/>
                    <a:gd name="T29" fmla="*/ 104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04" h="160">
                      <a:moveTo>
                        <a:pt x="48" y="104"/>
                      </a:moveTo>
                      <a:lnTo>
                        <a:pt x="128" y="72"/>
                      </a:lnTo>
                      <a:lnTo>
                        <a:pt x="216" y="88"/>
                      </a:lnTo>
                      <a:lnTo>
                        <a:pt x="320" y="72"/>
                      </a:lnTo>
                      <a:lnTo>
                        <a:pt x="424" y="0"/>
                      </a:lnTo>
                      <a:lnTo>
                        <a:pt x="504" y="24"/>
                      </a:lnTo>
                      <a:lnTo>
                        <a:pt x="504" y="72"/>
                      </a:lnTo>
                      <a:lnTo>
                        <a:pt x="408" y="96"/>
                      </a:lnTo>
                      <a:lnTo>
                        <a:pt x="352" y="120"/>
                      </a:lnTo>
                      <a:lnTo>
                        <a:pt x="312" y="144"/>
                      </a:lnTo>
                      <a:lnTo>
                        <a:pt x="216" y="128"/>
                      </a:lnTo>
                      <a:lnTo>
                        <a:pt x="136" y="120"/>
                      </a:lnTo>
                      <a:lnTo>
                        <a:pt x="48" y="160"/>
                      </a:lnTo>
                      <a:lnTo>
                        <a:pt x="0" y="152"/>
                      </a:lnTo>
                      <a:lnTo>
                        <a:pt x="48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fr-FR"/>
                </a:p>
              </p:txBody>
            </p:sp>
            <p:sp>
              <p:nvSpPr>
                <p:cNvPr id="75" name="Freeform 67"/>
                <p:cNvSpPr>
                  <a:spLocks noChangeAspect="1"/>
                </p:cNvSpPr>
                <p:nvPr/>
              </p:nvSpPr>
              <p:spPr bwMode="auto">
                <a:xfrm rot="4415292" flipV="1">
                  <a:off x="8254040" y="2766335"/>
                  <a:ext cx="598488" cy="320675"/>
                </a:xfrm>
                <a:custGeom>
                  <a:avLst/>
                  <a:gdLst>
                    <a:gd name="T0" fmla="*/ 48 w 504"/>
                    <a:gd name="T1" fmla="*/ 104 h 160"/>
                    <a:gd name="T2" fmla="*/ 128 w 504"/>
                    <a:gd name="T3" fmla="*/ 72 h 160"/>
                    <a:gd name="T4" fmla="*/ 216 w 504"/>
                    <a:gd name="T5" fmla="*/ 88 h 160"/>
                    <a:gd name="T6" fmla="*/ 320 w 504"/>
                    <a:gd name="T7" fmla="*/ 72 h 160"/>
                    <a:gd name="T8" fmla="*/ 424 w 504"/>
                    <a:gd name="T9" fmla="*/ 0 h 160"/>
                    <a:gd name="T10" fmla="*/ 504 w 504"/>
                    <a:gd name="T11" fmla="*/ 24 h 160"/>
                    <a:gd name="T12" fmla="*/ 504 w 504"/>
                    <a:gd name="T13" fmla="*/ 72 h 160"/>
                    <a:gd name="T14" fmla="*/ 408 w 504"/>
                    <a:gd name="T15" fmla="*/ 96 h 160"/>
                    <a:gd name="T16" fmla="*/ 352 w 504"/>
                    <a:gd name="T17" fmla="*/ 120 h 160"/>
                    <a:gd name="T18" fmla="*/ 312 w 504"/>
                    <a:gd name="T19" fmla="*/ 144 h 160"/>
                    <a:gd name="T20" fmla="*/ 216 w 504"/>
                    <a:gd name="T21" fmla="*/ 128 h 160"/>
                    <a:gd name="T22" fmla="*/ 136 w 504"/>
                    <a:gd name="T23" fmla="*/ 120 h 160"/>
                    <a:gd name="T24" fmla="*/ 48 w 504"/>
                    <a:gd name="T25" fmla="*/ 160 h 160"/>
                    <a:gd name="T26" fmla="*/ 0 w 504"/>
                    <a:gd name="T27" fmla="*/ 152 h 160"/>
                    <a:gd name="T28" fmla="*/ 48 w 504"/>
                    <a:gd name="T29" fmla="*/ 104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04" h="160">
                      <a:moveTo>
                        <a:pt x="48" y="104"/>
                      </a:moveTo>
                      <a:lnTo>
                        <a:pt x="128" y="72"/>
                      </a:lnTo>
                      <a:lnTo>
                        <a:pt x="216" y="88"/>
                      </a:lnTo>
                      <a:lnTo>
                        <a:pt x="320" y="72"/>
                      </a:lnTo>
                      <a:lnTo>
                        <a:pt x="424" y="0"/>
                      </a:lnTo>
                      <a:lnTo>
                        <a:pt x="504" y="24"/>
                      </a:lnTo>
                      <a:lnTo>
                        <a:pt x="504" y="72"/>
                      </a:lnTo>
                      <a:lnTo>
                        <a:pt x="408" y="96"/>
                      </a:lnTo>
                      <a:lnTo>
                        <a:pt x="352" y="120"/>
                      </a:lnTo>
                      <a:lnTo>
                        <a:pt x="312" y="144"/>
                      </a:lnTo>
                      <a:lnTo>
                        <a:pt x="216" y="128"/>
                      </a:lnTo>
                      <a:lnTo>
                        <a:pt x="136" y="120"/>
                      </a:lnTo>
                      <a:lnTo>
                        <a:pt x="48" y="160"/>
                      </a:lnTo>
                      <a:lnTo>
                        <a:pt x="0" y="152"/>
                      </a:lnTo>
                      <a:lnTo>
                        <a:pt x="48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fr-FR"/>
                </a:p>
              </p:txBody>
            </p:sp>
            <p:sp>
              <p:nvSpPr>
                <p:cNvPr id="76" name="Freeform 68"/>
                <p:cNvSpPr>
                  <a:spLocks noChangeAspect="1"/>
                </p:cNvSpPr>
                <p:nvPr/>
              </p:nvSpPr>
              <p:spPr bwMode="auto">
                <a:xfrm flipV="1">
                  <a:off x="8813633" y="2881429"/>
                  <a:ext cx="431800" cy="61913"/>
                </a:xfrm>
                <a:custGeom>
                  <a:avLst/>
                  <a:gdLst>
                    <a:gd name="T0" fmla="*/ 48 w 504"/>
                    <a:gd name="T1" fmla="*/ 104 h 160"/>
                    <a:gd name="T2" fmla="*/ 128 w 504"/>
                    <a:gd name="T3" fmla="*/ 72 h 160"/>
                    <a:gd name="T4" fmla="*/ 216 w 504"/>
                    <a:gd name="T5" fmla="*/ 88 h 160"/>
                    <a:gd name="T6" fmla="*/ 320 w 504"/>
                    <a:gd name="T7" fmla="*/ 72 h 160"/>
                    <a:gd name="T8" fmla="*/ 424 w 504"/>
                    <a:gd name="T9" fmla="*/ 0 h 160"/>
                    <a:gd name="T10" fmla="*/ 504 w 504"/>
                    <a:gd name="T11" fmla="*/ 24 h 160"/>
                    <a:gd name="T12" fmla="*/ 504 w 504"/>
                    <a:gd name="T13" fmla="*/ 72 h 160"/>
                    <a:gd name="T14" fmla="*/ 408 w 504"/>
                    <a:gd name="T15" fmla="*/ 96 h 160"/>
                    <a:gd name="T16" fmla="*/ 352 w 504"/>
                    <a:gd name="T17" fmla="*/ 120 h 160"/>
                    <a:gd name="T18" fmla="*/ 312 w 504"/>
                    <a:gd name="T19" fmla="*/ 144 h 160"/>
                    <a:gd name="T20" fmla="*/ 216 w 504"/>
                    <a:gd name="T21" fmla="*/ 128 h 160"/>
                    <a:gd name="T22" fmla="*/ 136 w 504"/>
                    <a:gd name="T23" fmla="*/ 120 h 160"/>
                    <a:gd name="T24" fmla="*/ 48 w 504"/>
                    <a:gd name="T25" fmla="*/ 160 h 160"/>
                    <a:gd name="T26" fmla="*/ 0 w 504"/>
                    <a:gd name="T27" fmla="*/ 152 h 160"/>
                    <a:gd name="T28" fmla="*/ 48 w 504"/>
                    <a:gd name="T29" fmla="*/ 104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04" h="160">
                      <a:moveTo>
                        <a:pt x="48" y="104"/>
                      </a:moveTo>
                      <a:lnTo>
                        <a:pt x="128" y="72"/>
                      </a:lnTo>
                      <a:lnTo>
                        <a:pt x="216" y="88"/>
                      </a:lnTo>
                      <a:lnTo>
                        <a:pt x="320" y="72"/>
                      </a:lnTo>
                      <a:lnTo>
                        <a:pt x="424" y="0"/>
                      </a:lnTo>
                      <a:lnTo>
                        <a:pt x="504" y="24"/>
                      </a:lnTo>
                      <a:lnTo>
                        <a:pt x="504" y="72"/>
                      </a:lnTo>
                      <a:lnTo>
                        <a:pt x="408" y="96"/>
                      </a:lnTo>
                      <a:lnTo>
                        <a:pt x="352" y="120"/>
                      </a:lnTo>
                      <a:lnTo>
                        <a:pt x="312" y="144"/>
                      </a:lnTo>
                      <a:lnTo>
                        <a:pt x="216" y="128"/>
                      </a:lnTo>
                      <a:lnTo>
                        <a:pt x="136" y="120"/>
                      </a:lnTo>
                      <a:lnTo>
                        <a:pt x="48" y="160"/>
                      </a:lnTo>
                      <a:lnTo>
                        <a:pt x="0" y="152"/>
                      </a:lnTo>
                      <a:lnTo>
                        <a:pt x="48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fr-FR"/>
                </a:p>
              </p:txBody>
            </p:sp>
            <p:sp>
              <p:nvSpPr>
                <p:cNvPr id="77" name="Freeform 69"/>
                <p:cNvSpPr>
                  <a:spLocks noChangeAspect="1"/>
                </p:cNvSpPr>
                <p:nvPr/>
              </p:nvSpPr>
              <p:spPr bwMode="auto">
                <a:xfrm>
                  <a:off x="8854908" y="1481254"/>
                  <a:ext cx="1006475" cy="257175"/>
                </a:xfrm>
                <a:custGeom>
                  <a:avLst/>
                  <a:gdLst>
                    <a:gd name="T0" fmla="*/ 48 w 504"/>
                    <a:gd name="T1" fmla="*/ 104 h 160"/>
                    <a:gd name="T2" fmla="*/ 128 w 504"/>
                    <a:gd name="T3" fmla="*/ 72 h 160"/>
                    <a:gd name="T4" fmla="*/ 216 w 504"/>
                    <a:gd name="T5" fmla="*/ 88 h 160"/>
                    <a:gd name="T6" fmla="*/ 320 w 504"/>
                    <a:gd name="T7" fmla="*/ 72 h 160"/>
                    <a:gd name="T8" fmla="*/ 424 w 504"/>
                    <a:gd name="T9" fmla="*/ 0 h 160"/>
                    <a:gd name="T10" fmla="*/ 504 w 504"/>
                    <a:gd name="T11" fmla="*/ 24 h 160"/>
                    <a:gd name="T12" fmla="*/ 504 w 504"/>
                    <a:gd name="T13" fmla="*/ 72 h 160"/>
                    <a:gd name="T14" fmla="*/ 408 w 504"/>
                    <a:gd name="T15" fmla="*/ 96 h 160"/>
                    <a:gd name="T16" fmla="*/ 352 w 504"/>
                    <a:gd name="T17" fmla="*/ 120 h 160"/>
                    <a:gd name="T18" fmla="*/ 312 w 504"/>
                    <a:gd name="T19" fmla="*/ 144 h 160"/>
                    <a:gd name="T20" fmla="*/ 216 w 504"/>
                    <a:gd name="T21" fmla="*/ 128 h 160"/>
                    <a:gd name="T22" fmla="*/ 136 w 504"/>
                    <a:gd name="T23" fmla="*/ 120 h 160"/>
                    <a:gd name="T24" fmla="*/ 48 w 504"/>
                    <a:gd name="T25" fmla="*/ 160 h 160"/>
                    <a:gd name="T26" fmla="*/ 0 w 504"/>
                    <a:gd name="T27" fmla="*/ 152 h 160"/>
                    <a:gd name="T28" fmla="*/ 48 w 504"/>
                    <a:gd name="T29" fmla="*/ 104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04" h="160">
                      <a:moveTo>
                        <a:pt x="48" y="104"/>
                      </a:moveTo>
                      <a:lnTo>
                        <a:pt x="128" y="72"/>
                      </a:lnTo>
                      <a:lnTo>
                        <a:pt x="216" y="88"/>
                      </a:lnTo>
                      <a:lnTo>
                        <a:pt x="320" y="72"/>
                      </a:lnTo>
                      <a:lnTo>
                        <a:pt x="424" y="0"/>
                      </a:lnTo>
                      <a:lnTo>
                        <a:pt x="504" y="24"/>
                      </a:lnTo>
                      <a:lnTo>
                        <a:pt x="504" y="72"/>
                      </a:lnTo>
                      <a:lnTo>
                        <a:pt x="408" y="96"/>
                      </a:lnTo>
                      <a:lnTo>
                        <a:pt x="352" y="120"/>
                      </a:lnTo>
                      <a:lnTo>
                        <a:pt x="312" y="144"/>
                      </a:lnTo>
                      <a:lnTo>
                        <a:pt x="216" y="128"/>
                      </a:lnTo>
                      <a:lnTo>
                        <a:pt x="136" y="120"/>
                      </a:lnTo>
                      <a:lnTo>
                        <a:pt x="48" y="160"/>
                      </a:lnTo>
                      <a:lnTo>
                        <a:pt x="0" y="152"/>
                      </a:lnTo>
                      <a:lnTo>
                        <a:pt x="48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fr-FR"/>
                </a:p>
              </p:txBody>
            </p:sp>
            <p:sp>
              <p:nvSpPr>
                <p:cNvPr id="78" name="Freeform 70"/>
                <p:cNvSpPr>
                  <a:spLocks noChangeAspect="1"/>
                </p:cNvSpPr>
                <p:nvPr/>
              </p:nvSpPr>
              <p:spPr bwMode="auto">
                <a:xfrm rot="15853056" flipV="1">
                  <a:off x="8821571" y="1309804"/>
                  <a:ext cx="346075" cy="422275"/>
                </a:xfrm>
                <a:custGeom>
                  <a:avLst/>
                  <a:gdLst>
                    <a:gd name="T0" fmla="*/ 48 w 504"/>
                    <a:gd name="T1" fmla="*/ 104 h 160"/>
                    <a:gd name="T2" fmla="*/ 128 w 504"/>
                    <a:gd name="T3" fmla="*/ 72 h 160"/>
                    <a:gd name="T4" fmla="*/ 216 w 504"/>
                    <a:gd name="T5" fmla="*/ 88 h 160"/>
                    <a:gd name="T6" fmla="*/ 320 w 504"/>
                    <a:gd name="T7" fmla="*/ 72 h 160"/>
                    <a:gd name="T8" fmla="*/ 424 w 504"/>
                    <a:gd name="T9" fmla="*/ 0 h 160"/>
                    <a:gd name="T10" fmla="*/ 504 w 504"/>
                    <a:gd name="T11" fmla="*/ 24 h 160"/>
                    <a:gd name="T12" fmla="*/ 504 w 504"/>
                    <a:gd name="T13" fmla="*/ 72 h 160"/>
                    <a:gd name="T14" fmla="*/ 408 w 504"/>
                    <a:gd name="T15" fmla="*/ 96 h 160"/>
                    <a:gd name="T16" fmla="*/ 352 w 504"/>
                    <a:gd name="T17" fmla="*/ 120 h 160"/>
                    <a:gd name="T18" fmla="*/ 312 w 504"/>
                    <a:gd name="T19" fmla="*/ 144 h 160"/>
                    <a:gd name="T20" fmla="*/ 216 w 504"/>
                    <a:gd name="T21" fmla="*/ 128 h 160"/>
                    <a:gd name="T22" fmla="*/ 136 w 504"/>
                    <a:gd name="T23" fmla="*/ 120 h 160"/>
                    <a:gd name="T24" fmla="*/ 48 w 504"/>
                    <a:gd name="T25" fmla="*/ 160 h 160"/>
                    <a:gd name="T26" fmla="*/ 0 w 504"/>
                    <a:gd name="T27" fmla="*/ 152 h 160"/>
                    <a:gd name="T28" fmla="*/ 48 w 504"/>
                    <a:gd name="T29" fmla="*/ 104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04" h="160">
                      <a:moveTo>
                        <a:pt x="48" y="104"/>
                      </a:moveTo>
                      <a:lnTo>
                        <a:pt x="128" y="72"/>
                      </a:lnTo>
                      <a:lnTo>
                        <a:pt x="216" y="88"/>
                      </a:lnTo>
                      <a:lnTo>
                        <a:pt x="320" y="72"/>
                      </a:lnTo>
                      <a:lnTo>
                        <a:pt x="424" y="0"/>
                      </a:lnTo>
                      <a:lnTo>
                        <a:pt x="504" y="24"/>
                      </a:lnTo>
                      <a:lnTo>
                        <a:pt x="504" y="72"/>
                      </a:lnTo>
                      <a:lnTo>
                        <a:pt x="408" y="96"/>
                      </a:lnTo>
                      <a:lnTo>
                        <a:pt x="352" y="120"/>
                      </a:lnTo>
                      <a:lnTo>
                        <a:pt x="312" y="144"/>
                      </a:lnTo>
                      <a:lnTo>
                        <a:pt x="216" y="128"/>
                      </a:lnTo>
                      <a:lnTo>
                        <a:pt x="136" y="120"/>
                      </a:lnTo>
                      <a:lnTo>
                        <a:pt x="48" y="160"/>
                      </a:lnTo>
                      <a:lnTo>
                        <a:pt x="0" y="152"/>
                      </a:lnTo>
                      <a:lnTo>
                        <a:pt x="48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fr-FR"/>
                </a:p>
              </p:txBody>
            </p:sp>
            <p:sp>
              <p:nvSpPr>
                <p:cNvPr id="79" name="Freeform 71"/>
                <p:cNvSpPr>
                  <a:spLocks noChangeAspect="1"/>
                </p:cNvSpPr>
                <p:nvPr/>
              </p:nvSpPr>
              <p:spPr bwMode="auto">
                <a:xfrm>
                  <a:off x="8089733" y="2249604"/>
                  <a:ext cx="1004888" cy="244475"/>
                </a:xfrm>
                <a:custGeom>
                  <a:avLst/>
                  <a:gdLst>
                    <a:gd name="T0" fmla="*/ 48 w 504"/>
                    <a:gd name="T1" fmla="*/ 104 h 160"/>
                    <a:gd name="T2" fmla="*/ 128 w 504"/>
                    <a:gd name="T3" fmla="*/ 72 h 160"/>
                    <a:gd name="T4" fmla="*/ 216 w 504"/>
                    <a:gd name="T5" fmla="*/ 88 h 160"/>
                    <a:gd name="T6" fmla="*/ 320 w 504"/>
                    <a:gd name="T7" fmla="*/ 72 h 160"/>
                    <a:gd name="T8" fmla="*/ 424 w 504"/>
                    <a:gd name="T9" fmla="*/ 0 h 160"/>
                    <a:gd name="T10" fmla="*/ 504 w 504"/>
                    <a:gd name="T11" fmla="*/ 24 h 160"/>
                    <a:gd name="T12" fmla="*/ 504 w 504"/>
                    <a:gd name="T13" fmla="*/ 72 h 160"/>
                    <a:gd name="T14" fmla="*/ 408 w 504"/>
                    <a:gd name="T15" fmla="*/ 96 h 160"/>
                    <a:gd name="T16" fmla="*/ 352 w 504"/>
                    <a:gd name="T17" fmla="*/ 120 h 160"/>
                    <a:gd name="T18" fmla="*/ 312 w 504"/>
                    <a:gd name="T19" fmla="*/ 144 h 160"/>
                    <a:gd name="T20" fmla="*/ 216 w 504"/>
                    <a:gd name="T21" fmla="*/ 128 h 160"/>
                    <a:gd name="T22" fmla="*/ 136 w 504"/>
                    <a:gd name="T23" fmla="*/ 120 h 160"/>
                    <a:gd name="T24" fmla="*/ 48 w 504"/>
                    <a:gd name="T25" fmla="*/ 160 h 160"/>
                    <a:gd name="T26" fmla="*/ 0 w 504"/>
                    <a:gd name="T27" fmla="*/ 152 h 160"/>
                    <a:gd name="T28" fmla="*/ 48 w 504"/>
                    <a:gd name="T29" fmla="*/ 104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04" h="160">
                      <a:moveTo>
                        <a:pt x="48" y="104"/>
                      </a:moveTo>
                      <a:lnTo>
                        <a:pt x="128" y="72"/>
                      </a:lnTo>
                      <a:lnTo>
                        <a:pt x="216" y="88"/>
                      </a:lnTo>
                      <a:lnTo>
                        <a:pt x="320" y="72"/>
                      </a:lnTo>
                      <a:lnTo>
                        <a:pt x="424" y="0"/>
                      </a:lnTo>
                      <a:lnTo>
                        <a:pt x="504" y="24"/>
                      </a:lnTo>
                      <a:lnTo>
                        <a:pt x="504" y="72"/>
                      </a:lnTo>
                      <a:lnTo>
                        <a:pt x="408" y="96"/>
                      </a:lnTo>
                      <a:lnTo>
                        <a:pt x="352" y="120"/>
                      </a:lnTo>
                      <a:lnTo>
                        <a:pt x="312" y="144"/>
                      </a:lnTo>
                      <a:lnTo>
                        <a:pt x="216" y="128"/>
                      </a:lnTo>
                      <a:lnTo>
                        <a:pt x="136" y="120"/>
                      </a:lnTo>
                      <a:lnTo>
                        <a:pt x="48" y="160"/>
                      </a:lnTo>
                      <a:lnTo>
                        <a:pt x="0" y="152"/>
                      </a:lnTo>
                      <a:lnTo>
                        <a:pt x="48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fr-FR"/>
                </a:p>
              </p:txBody>
            </p:sp>
            <p:sp>
              <p:nvSpPr>
                <p:cNvPr id="80" name="Freeform 72"/>
                <p:cNvSpPr>
                  <a:spLocks noChangeAspect="1"/>
                </p:cNvSpPr>
                <p:nvPr/>
              </p:nvSpPr>
              <p:spPr bwMode="auto">
                <a:xfrm rot="15853056" flipV="1">
                  <a:off x="9540708" y="1549517"/>
                  <a:ext cx="344488" cy="423862"/>
                </a:xfrm>
                <a:custGeom>
                  <a:avLst/>
                  <a:gdLst>
                    <a:gd name="T0" fmla="*/ 48 w 504"/>
                    <a:gd name="T1" fmla="*/ 104 h 160"/>
                    <a:gd name="T2" fmla="*/ 128 w 504"/>
                    <a:gd name="T3" fmla="*/ 72 h 160"/>
                    <a:gd name="T4" fmla="*/ 216 w 504"/>
                    <a:gd name="T5" fmla="*/ 88 h 160"/>
                    <a:gd name="T6" fmla="*/ 320 w 504"/>
                    <a:gd name="T7" fmla="*/ 72 h 160"/>
                    <a:gd name="T8" fmla="*/ 424 w 504"/>
                    <a:gd name="T9" fmla="*/ 0 h 160"/>
                    <a:gd name="T10" fmla="*/ 504 w 504"/>
                    <a:gd name="T11" fmla="*/ 24 h 160"/>
                    <a:gd name="T12" fmla="*/ 504 w 504"/>
                    <a:gd name="T13" fmla="*/ 72 h 160"/>
                    <a:gd name="T14" fmla="*/ 408 w 504"/>
                    <a:gd name="T15" fmla="*/ 96 h 160"/>
                    <a:gd name="T16" fmla="*/ 352 w 504"/>
                    <a:gd name="T17" fmla="*/ 120 h 160"/>
                    <a:gd name="T18" fmla="*/ 312 w 504"/>
                    <a:gd name="T19" fmla="*/ 144 h 160"/>
                    <a:gd name="T20" fmla="*/ 216 w 504"/>
                    <a:gd name="T21" fmla="*/ 128 h 160"/>
                    <a:gd name="T22" fmla="*/ 136 w 504"/>
                    <a:gd name="T23" fmla="*/ 120 h 160"/>
                    <a:gd name="T24" fmla="*/ 48 w 504"/>
                    <a:gd name="T25" fmla="*/ 160 h 160"/>
                    <a:gd name="T26" fmla="*/ 0 w 504"/>
                    <a:gd name="T27" fmla="*/ 152 h 160"/>
                    <a:gd name="T28" fmla="*/ 48 w 504"/>
                    <a:gd name="T29" fmla="*/ 104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04" h="160">
                      <a:moveTo>
                        <a:pt x="48" y="104"/>
                      </a:moveTo>
                      <a:lnTo>
                        <a:pt x="128" y="72"/>
                      </a:lnTo>
                      <a:lnTo>
                        <a:pt x="216" y="88"/>
                      </a:lnTo>
                      <a:lnTo>
                        <a:pt x="320" y="72"/>
                      </a:lnTo>
                      <a:lnTo>
                        <a:pt x="424" y="0"/>
                      </a:lnTo>
                      <a:lnTo>
                        <a:pt x="504" y="24"/>
                      </a:lnTo>
                      <a:lnTo>
                        <a:pt x="504" y="72"/>
                      </a:lnTo>
                      <a:lnTo>
                        <a:pt x="408" y="96"/>
                      </a:lnTo>
                      <a:lnTo>
                        <a:pt x="352" y="120"/>
                      </a:lnTo>
                      <a:lnTo>
                        <a:pt x="312" y="144"/>
                      </a:lnTo>
                      <a:lnTo>
                        <a:pt x="216" y="128"/>
                      </a:lnTo>
                      <a:lnTo>
                        <a:pt x="136" y="120"/>
                      </a:lnTo>
                      <a:lnTo>
                        <a:pt x="48" y="160"/>
                      </a:lnTo>
                      <a:lnTo>
                        <a:pt x="0" y="152"/>
                      </a:lnTo>
                      <a:lnTo>
                        <a:pt x="48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fr-FR"/>
                </a:p>
              </p:txBody>
            </p:sp>
            <p:sp>
              <p:nvSpPr>
                <p:cNvPr id="81" name="Freeform 73"/>
                <p:cNvSpPr>
                  <a:spLocks noChangeAspect="1"/>
                </p:cNvSpPr>
                <p:nvPr/>
              </p:nvSpPr>
              <p:spPr bwMode="auto">
                <a:xfrm rot="15853056" flipV="1">
                  <a:off x="9996320" y="1460617"/>
                  <a:ext cx="346075" cy="196850"/>
                </a:xfrm>
                <a:custGeom>
                  <a:avLst/>
                  <a:gdLst>
                    <a:gd name="T0" fmla="*/ 48 w 504"/>
                    <a:gd name="T1" fmla="*/ 104 h 160"/>
                    <a:gd name="T2" fmla="*/ 128 w 504"/>
                    <a:gd name="T3" fmla="*/ 72 h 160"/>
                    <a:gd name="T4" fmla="*/ 216 w 504"/>
                    <a:gd name="T5" fmla="*/ 88 h 160"/>
                    <a:gd name="T6" fmla="*/ 320 w 504"/>
                    <a:gd name="T7" fmla="*/ 72 h 160"/>
                    <a:gd name="T8" fmla="*/ 424 w 504"/>
                    <a:gd name="T9" fmla="*/ 0 h 160"/>
                    <a:gd name="T10" fmla="*/ 504 w 504"/>
                    <a:gd name="T11" fmla="*/ 24 h 160"/>
                    <a:gd name="T12" fmla="*/ 504 w 504"/>
                    <a:gd name="T13" fmla="*/ 72 h 160"/>
                    <a:gd name="T14" fmla="*/ 408 w 504"/>
                    <a:gd name="T15" fmla="*/ 96 h 160"/>
                    <a:gd name="T16" fmla="*/ 352 w 504"/>
                    <a:gd name="T17" fmla="*/ 120 h 160"/>
                    <a:gd name="T18" fmla="*/ 312 w 504"/>
                    <a:gd name="T19" fmla="*/ 144 h 160"/>
                    <a:gd name="T20" fmla="*/ 216 w 504"/>
                    <a:gd name="T21" fmla="*/ 128 h 160"/>
                    <a:gd name="T22" fmla="*/ 136 w 504"/>
                    <a:gd name="T23" fmla="*/ 120 h 160"/>
                    <a:gd name="T24" fmla="*/ 48 w 504"/>
                    <a:gd name="T25" fmla="*/ 160 h 160"/>
                    <a:gd name="T26" fmla="*/ 0 w 504"/>
                    <a:gd name="T27" fmla="*/ 152 h 160"/>
                    <a:gd name="T28" fmla="*/ 48 w 504"/>
                    <a:gd name="T29" fmla="*/ 104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04" h="160">
                      <a:moveTo>
                        <a:pt x="48" y="104"/>
                      </a:moveTo>
                      <a:lnTo>
                        <a:pt x="128" y="72"/>
                      </a:lnTo>
                      <a:lnTo>
                        <a:pt x="216" y="88"/>
                      </a:lnTo>
                      <a:lnTo>
                        <a:pt x="320" y="72"/>
                      </a:lnTo>
                      <a:lnTo>
                        <a:pt x="424" y="0"/>
                      </a:lnTo>
                      <a:lnTo>
                        <a:pt x="504" y="24"/>
                      </a:lnTo>
                      <a:lnTo>
                        <a:pt x="504" y="72"/>
                      </a:lnTo>
                      <a:lnTo>
                        <a:pt x="408" y="96"/>
                      </a:lnTo>
                      <a:lnTo>
                        <a:pt x="352" y="120"/>
                      </a:lnTo>
                      <a:lnTo>
                        <a:pt x="312" y="144"/>
                      </a:lnTo>
                      <a:lnTo>
                        <a:pt x="216" y="128"/>
                      </a:lnTo>
                      <a:lnTo>
                        <a:pt x="136" y="120"/>
                      </a:lnTo>
                      <a:lnTo>
                        <a:pt x="48" y="160"/>
                      </a:lnTo>
                      <a:lnTo>
                        <a:pt x="0" y="152"/>
                      </a:lnTo>
                      <a:lnTo>
                        <a:pt x="48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fr-FR"/>
                </a:p>
              </p:txBody>
            </p:sp>
            <p:sp>
              <p:nvSpPr>
                <p:cNvPr id="82" name="Oval 74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7776996" y="2262304"/>
                  <a:ext cx="85725" cy="71438"/>
                </a:xfrm>
                <a:prstGeom prst="ellipse">
                  <a:avLst/>
                </a:prstGeom>
                <a:solidFill>
                  <a:srgbClr val="66CCFF"/>
                </a:solidFill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3" name="Oval 75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8331033" y="1378067"/>
                  <a:ext cx="87313" cy="71437"/>
                </a:xfrm>
                <a:prstGeom prst="ellipse">
                  <a:avLst/>
                </a:prstGeom>
                <a:solidFill>
                  <a:srgbClr val="66CCFF"/>
                </a:solidFill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4" name="Oval 76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8375483" y="1606667"/>
                  <a:ext cx="85725" cy="69850"/>
                </a:xfrm>
                <a:prstGeom prst="ellipse">
                  <a:avLst/>
                </a:prstGeom>
                <a:solidFill>
                  <a:srgbClr val="66CCFF"/>
                </a:solidFill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5" name="Oval 77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8661233" y="2402004"/>
                  <a:ext cx="87313" cy="71438"/>
                </a:xfrm>
                <a:prstGeom prst="ellipse">
                  <a:avLst/>
                </a:prstGeom>
                <a:solidFill>
                  <a:srgbClr val="66CCFF"/>
                </a:solidFill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6" name="Oval 78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8394533" y="1536817"/>
                  <a:ext cx="87313" cy="69850"/>
                </a:xfrm>
                <a:prstGeom prst="ellipse">
                  <a:avLst/>
                </a:prstGeom>
                <a:solidFill>
                  <a:srgbClr val="66CCFF"/>
                </a:solidFill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7" name="Oval 79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8240546" y="1649529"/>
                  <a:ext cx="87312" cy="71438"/>
                </a:xfrm>
                <a:prstGeom prst="ellipse">
                  <a:avLst/>
                </a:prstGeom>
                <a:solidFill>
                  <a:srgbClr val="66CCFF"/>
                </a:solidFill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8" name="Oval 80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8238958" y="2613142"/>
                  <a:ext cx="87313" cy="71437"/>
                </a:xfrm>
                <a:prstGeom prst="ellipse">
                  <a:avLst/>
                </a:prstGeom>
                <a:solidFill>
                  <a:srgbClr val="66CCFF"/>
                </a:solidFill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9" name="Oval 81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8675521" y="1300279"/>
                  <a:ext cx="85725" cy="69850"/>
                </a:xfrm>
                <a:prstGeom prst="ellipse">
                  <a:avLst/>
                </a:prstGeom>
                <a:solidFill>
                  <a:srgbClr val="66CCFF"/>
                </a:solidFill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0" name="Oval 82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9135896" y="1865429"/>
                  <a:ext cx="87312" cy="69850"/>
                </a:xfrm>
                <a:prstGeom prst="ellipse">
                  <a:avLst/>
                </a:prstGeom>
                <a:solidFill>
                  <a:srgbClr val="66CCFF"/>
                </a:solidFill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1" name="Oval 83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9470858" y="1932104"/>
                  <a:ext cx="85725" cy="69850"/>
                </a:xfrm>
                <a:prstGeom prst="ellipse">
                  <a:avLst/>
                </a:prstGeom>
                <a:solidFill>
                  <a:srgbClr val="66CCFF"/>
                </a:solidFill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2" name="Oval 84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8618371" y="2155942"/>
                  <a:ext cx="85725" cy="69850"/>
                </a:xfrm>
                <a:prstGeom prst="ellipse">
                  <a:avLst/>
                </a:prstGeom>
                <a:solidFill>
                  <a:srgbClr val="66CCFF"/>
                </a:solidFill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3" name="Oval 85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8878721" y="1460617"/>
                  <a:ext cx="87312" cy="69850"/>
                </a:xfrm>
                <a:prstGeom prst="ellipse">
                  <a:avLst/>
                </a:prstGeom>
                <a:solidFill>
                  <a:srgbClr val="66CCFF"/>
                </a:solidFill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4" name="Oval 86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9435933" y="1638417"/>
                  <a:ext cx="85725" cy="69850"/>
                </a:xfrm>
                <a:prstGeom prst="ellipse">
                  <a:avLst/>
                </a:prstGeom>
                <a:solidFill>
                  <a:srgbClr val="66CCFF"/>
                </a:solidFill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" name="Oval 87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8900946" y="1665404"/>
                  <a:ext cx="87312" cy="69850"/>
                </a:xfrm>
                <a:prstGeom prst="ellipse">
                  <a:avLst/>
                </a:prstGeom>
                <a:solidFill>
                  <a:srgbClr val="66CCFF"/>
                </a:solidFill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" name="Freeform 88"/>
                <p:cNvSpPr>
                  <a:spLocks noChangeAspect="1"/>
                </p:cNvSpPr>
                <p:nvPr/>
              </p:nvSpPr>
              <p:spPr bwMode="auto">
                <a:xfrm flipV="1">
                  <a:off x="8105608" y="2005129"/>
                  <a:ext cx="207963" cy="123825"/>
                </a:xfrm>
                <a:custGeom>
                  <a:avLst/>
                  <a:gdLst>
                    <a:gd name="T0" fmla="*/ 57 w 246"/>
                    <a:gd name="T1" fmla="*/ 0 h 126"/>
                    <a:gd name="T2" fmla="*/ 84 w 246"/>
                    <a:gd name="T3" fmla="*/ 6 h 126"/>
                    <a:gd name="T4" fmla="*/ 198 w 246"/>
                    <a:gd name="T5" fmla="*/ 0 h 126"/>
                    <a:gd name="T6" fmla="*/ 246 w 246"/>
                    <a:gd name="T7" fmla="*/ 45 h 126"/>
                    <a:gd name="T8" fmla="*/ 243 w 246"/>
                    <a:gd name="T9" fmla="*/ 99 h 126"/>
                    <a:gd name="T10" fmla="*/ 120 w 246"/>
                    <a:gd name="T11" fmla="*/ 126 h 126"/>
                    <a:gd name="T12" fmla="*/ 30 w 246"/>
                    <a:gd name="T13" fmla="*/ 108 h 126"/>
                    <a:gd name="T14" fmla="*/ 0 w 246"/>
                    <a:gd name="T15" fmla="*/ 15 h 126"/>
                    <a:gd name="T16" fmla="*/ 57 w 246"/>
                    <a:gd name="T17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6" h="126">
                      <a:moveTo>
                        <a:pt x="57" y="0"/>
                      </a:moveTo>
                      <a:cubicBezTo>
                        <a:pt x="78" y="7"/>
                        <a:pt x="69" y="6"/>
                        <a:pt x="84" y="6"/>
                      </a:cubicBezTo>
                      <a:lnTo>
                        <a:pt x="198" y="0"/>
                      </a:lnTo>
                      <a:lnTo>
                        <a:pt x="246" y="45"/>
                      </a:lnTo>
                      <a:lnTo>
                        <a:pt x="243" y="99"/>
                      </a:lnTo>
                      <a:lnTo>
                        <a:pt x="120" y="126"/>
                      </a:lnTo>
                      <a:lnTo>
                        <a:pt x="30" y="108"/>
                      </a:lnTo>
                      <a:lnTo>
                        <a:pt x="0" y="1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fr-FR"/>
                </a:p>
              </p:txBody>
            </p:sp>
            <p:sp>
              <p:nvSpPr>
                <p:cNvPr id="97" name="Freeform 89"/>
                <p:cNvSpPr>
                  <a:spLocks noChangeAspect="1"/>
                </p:cNvSpPr>
                <p:nvPr/>
              </p:nvSpPr>
              <p:spPr bwMode="auto">
                <a:xfrm flipV="1">
                  <a:off x="8113546" y="1552692"/>
                  <a:ext cx="158750" cy="123825"/>
                </a:xfrm>
                <a:custGeom>
                  <a:avLst/>
                  <a:gdLst>
                    <a:gd name="T0" fmla="*/ 57 w 246"/>
                    <a:gd name="T1" fmla="*/ 0 h 126"/>
                    <a:gd name="T2" fmla="*/ 84 w 246"/>
                    <a:gd name="T3" fmla="*/ 6 h 126"/>
                    <a:gd name="T4" fmla="*/ 198 w 246"/>
                    <a:gd name="T5" fmla="*/ 0 h 126"/>
                    <a:gd name="T6" fmla="*/ 246 w 246"/>
                    <a:gd name="T7" fmla="*/ 45 h 126"/>
                    <a:gd name="T8" fmla="*/ 243 w 246"/>
                    <a:gd name="T9" fmla="*/ 99 h 126"/>
                    <a:gd name="T10" fmla="*/ 120 w 246"/>
                    <a:gd name="T11" fmla="*/ 126 h 126"/>
                    <a:gd name="T12" fmla="*/ 30 w 246"/>
                    <a:gd name="T13" fmla="*/ 108 h 126"/>
                    <a:gd name="T14" fmla="*/ 0 w 246"/>
                    <a:gd name="T15" fmla="*/ 15 h 126"/>
                    <a:gd name="T16" fmla="*/ 57 w 246"/>
                    <a:gd name="T17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6" h="126">
                      <a:moveTo>
                        <a:pt x="57" y="0"/>
                      </a:moveTo>
                      <a:cubicBezTo>
                        <a:pt x="78" y="7"/>
                        <a:pt x="69" y="6"/>
                        <a:pt x="84" y="6"/>
                      </a:cubicBezTo>
                      <a:lnTo>
                        <a:pt x="198" y="0"/>
                      </a:lnTo>
                      <a:lnTo>
                        <a:pt x="246" y="45"/>
                      </a:lnTo>
                      <a:lnTo>
                        <a:pt x="243" y="99"/>
                      </a:lnTo>
                      <a:lnTo>
                        <a:pt x="120" y="126"/>
                      </a:lnTo>
                      <a:lnTo>
                        <a:pt x="30" y="108"/>
                      </a:lnTo>
                      <a:lnTo>
                        <a:pt x="0" y="1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fr-FR"/>
                </a:p>
              </p:txBody>
            </p:sp>
            <p:sp>
              <p:nvSpPr>
                <p:cNvPr id="98" name="Freeform 90"/>
                <p:cNvSpPr>
                  <a:spLocks noChangeAspect="1"/>
                </p:cNvSpPr>
                <p:nvPr/>
              </p:nvSpPr>
              <p:spPr bwMode="auto">
                <a:xfrm flipV="1">
                  <a:off x="8107196" y="2332154"/>
                  <a:ext cx="200025" cy="123825"/>
                </a:xfrm>
                <a:custGeom>
                  <a:avLst/>
                  <a:gdLst>
                    <a:gd name="T0" fmla="*/ 57 w 246"/>
                    <a:gd name="T1" fmla="*/ 0 h 126"/>
                    <a:gd name="T2" fmla="*/ 84 w 246"/>
                    <a:gd name="T3" fmla="*/ 6 h 126"/>
                    <a:gd name="T4" fmla="*/ 198 w 246"/>
                    <a:gd name="T5" fmla="*/ 0 h 126"/>
                    <a:gd name="T6" fmla="*/ 246 w 246"/>
                    <a:gd name="T7" fmla="*/ 45 h 126"/>
                    <a:gd name="T8" fmla="*/ 243 w 246"/>
                    <a:gd name="T9" fmla="*/ 99 h 126"/>
                    <a:gd name="T10" fmla="*/ 120 w 246"/>
                    <a:gd name="T11" fmla="*/ 126 h 126"/>
                    <a:gd name="T12" fmla="*/ 30 w 246"/>
                    <a:gd name="T13" fmla="*/ 108 h 126"/>
                    <a:gd name="T14" fmla="*/ 0 w 246"/>
                    <a:gd name="T15" fmla="*/ 15 h 126"/>
                    <a:gd name="T16" fmla="*/ 57 w 246"/>
                    <a:gd name="T17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6" h="126">
                      <a:moveTo>
                        <a:pt x="57" y="0"/>
                      </a:moveTo>
                      <a:cubicBezTo>
                        <a:pt x="78" y="7"/>
                        <a:pt x="69" y="6"/>
                        <a:pt x="84" y="6"/>
                      </a:cubicBezTo>
                      <a:lnTo>
                        <a:pt x="198" y="0"/>
                      </a:lnTo>
                      <a:lnTo>
                        <a:pt x="246" y="45"/>
                      </a:lnTo>
                      <a:lnTo>
                        <a:pt x="243" y="99"/>
                      </a:lnTo>
                      <a:lnTo>
                        <a:pt x="120" y="126"/>
                      </a:lnTo>
                      <a:lnTo>
                        <a:pt x="30" y="108"/>
                      </a:lnTo>
                      <a:lnTo>
                        <a:pt x="0" y="1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fr-FR"/>
                </a:p>
              </p:txBody>
            </p:sp>
            <p:sp>
              <p:nvSpPr>
                <p:cNvPr id="99" name="Freeform 91"/>
                <p:cNvSpPr>
                  <a:spLocks noChangeAspect="1"/>
                </p:cNvSpPr>
                <p:nvPr/>
              </p:nvSpPr>
              <p:spPr bwMode="auto">
                <a:xfrm flipV="1">
                  <a:off x="8097671" y="2562342"/>
                  <a:ext cx="314325" cy="122237"/>
                </a:xfrm>
                <a:custGeom>
                  <a:avLst/>
                  <a:gdLst>
                    <a:gd name="T0" fmla="*/ 57 w 246"/>
                    <a:gd name="T1" fmla="*/ 0 h 126"/>
                    <a:gd name="T2" fmla="*/ 84 w 246"/>
                    <a:gd name="T3" fmla="*/ 6 h 126"/>
                    <a:gd name="T4" fmla="*/ 198 w 246"/>
                    <a:gd name="T5" fmla="*/ 0 h 126"/>
                    <a:gd name="T6" fmla="*/ 246 w 246"/>
                    <a:gd name="T7" fmla="*/ 45 h 126"/>
                    <a:gd name="T8" fmla="*/ 243 w 246"/>
                    <a:gd name="T9" fmla="*/ 99 h 126"/>
                    <a:gd name="T10" fmla="*/ 120 w 246"/>
                    <a:gd name="T11" fmla="*/ 126 h 126"/>
                    <a:gd name="T12" fmla="*/ 30 w 246"/>
                    <a:gd name="T13" fmla="*/ 108 h 126"/>
                    <a:gd name="T14" fmla="*/ 0 w 246"/>
                    <a:gd name="T15" fmla="*/ 15 h 126"/>
                    <a:gd name="T16" fmla="*/ 57 w 246"/>
                    <a:gd name="T17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6" h="126">
                      <a:moveTo>
                        <a:pt x="57" y="0"/>
                      </a:moveTo>
                      <a:cubicBezTo>
                        <a:pt x="78" y="7"/>
                        <a:pt x="69" y="6"/>
                        <a:pt x="84" y="6"/>
                      </a:cubicBezTo>
                      <a:lnTo>
                        <a:pt x="198" y="0"/>
                      </a:lnTo>
                      <a:lnTo>
                        <a:pt x="246" y="45"/>
                      </a:lnTo>
                      <a:lnTo>
                        <a:pt x="243" y="99"/>
                      </a:lnTo>
                      <a:lnTo>
                        <a:pt x="120" y="126"/>
                      </a:lnTo>
                      <a:lnTo>
                        <a:pt x="30" y="108"/>
                      </a:lnTo>
                      <a:lnTo>
                        <a:pt x="0" y="1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fr-FR"/>
                </a:p>
              </p:txBody>
            </p:sp>
            <p:sp>
              <p:nvSpPr>
                <p:cNvPr id="100" name="Oval 92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8810458" y="2327392"/>
                  <a:ext cx="87313" cy="71437"/>
                </a:xfrm>
                <a:prstGeom prst="ellipse">
                  <a:avLst/>
                </a:prstGeom>
                <a:solidFill>
                  <a:srgbClr val="66CCFF"/>
                </a:solidFill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1" name="Oval 93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8111958" y="2011479"/>
                  <a:ext cx="85725" cy="71438"/>
                </a:xfrm>
                <a:prstGeom prst="ellipse">
                  <a:avLst/>
                </a:prstGeom>
                <a:solidFill>
                  <a:srgbClr val="66CCFF"/>
                </a:solidFill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2" name="Oval 94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7562683" y="2609967"/>
                  <a:ext cx="85725" cy="69850"/>
                </a:xfrm>
                <a:prstGeom prst="ellipse">
                  <a:avLst/>
                </a:prstGeom>
                <a:solidFill>
                  <a:srgbClr val="66CCFF"/>
                </a:solidFill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3" name="Oval 95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8470733" y="2000367"/>
                  <a:ext cx="87313" cy="69850"/>
                </a:xfrm>
                <a:prstGeom prst="ellipse">
                  <a:avLst/>
                </a:prstGeom>
                <a:solidFill>
                  <a:srgbClr val="66CCFF"/>
                </a:solidFill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4" name="Oval 96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8583446" y="3032242"/>
                  <a:ext cx="85725" cy="69850"/>
                </a:xfrm>
                <a:prstGeom prst="ellipse">
                  <a:avLst/>
                </a:prstGeom>
                <a:solidFill>
                  <a:srgbClr val="66CCFF"/>
                </a:solidFill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5" name="Oval 97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9667708" y="1478079"/>
                  <a:ext cx="87313" cy="69850"/>
                </a:xfrm>
                <a:prstGeom prst="ellipse">
                  <a:avLst/>
                </a:prstGeom>
                <a:solidFill>
                  <a:srgbClr val="66CCFF"/>
                </a:solidFill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6" name="Oval 98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9705808" y="1595554"/>
                  <a:ext cx="85725" cy="71438"/>
                </a:xfrm>
                <a:prstGeom prst="ellipse">
                  <a:avLst/>
                </a:prstGeom>
                <a:solidFill>
                  <a:srgbClr val="66CCFF"/>
                </a:solidFill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7" name="Oval 99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8927933" y="2244842"/>
                  <a:ext cx="85725" cy="69850"/>
                </a:xfrm>
                <a:prstGeom prst="ellipse">
                  <a:avLst/>
                </a:prstGeom>
                <a:solidFill>
                  <a:srgbClr val="66CCFF"/>
                </a:solidFill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8" name="Oval 100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6992771" y="1666992"/>
                  <a:ext cx="87312" cy="71437"/>
                </a:xfrm>
                <a:prstGeom prst="ellipse">
                  <a:avLst/>
                </a:prstGeom>
                <a:solidFill>
                  <a:srgbClr val="66CCFF"/>
                </a:solidFill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9" name="Oval 101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8246896" y="2616317"/>
                  <a:ext cx="85725" cy="69850"/>
                </a:xfrm>
                <a:prstGeom prst="ellipse">
                  <a:avLst/>
                </a:prstGeom>
                <a:solidFill>
                  <a:srgbClr val="66CCFF"/>
                </a:solidFill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0" name="Oval 102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8042108" y="2405179"/>
                  <a:ext cx="85725" cy="69850"/>
                </a:xfrm>
                <a:prstGeom prst="ellipse">
                  <a:avLst/>
                </a:prstGeom>
                <a:solidFill>
                  <a:srgbClr val="66CCFF"/>
                </a:solidFill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1" name="Oval 103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7805571" y="1676517"/>
                  <a:ext cx="87312" cy="69850"/>
                </a:xfrm>
                <a:prstGeom prst="ellipse">
                  <a:avLst/>
                </a:prstGeom>
                <a:solidFill>
                  <a:srgbClr val="66CCFF"/>
                </a:solidFill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2" name="Oval 104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7205496" y="2200392"/>
                  <a:ext cx="85725" cy="71437"/>
                </a:xfrm>
                <a:prstGeom prst="ellipse">
                  <a:avLst/>
                </a:prstGeom>
                <a:solidFill>
                  <a:srgbClr val="66CCFF"/>
                </a:solidFill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3" name="Oval 105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6946733" y="2567104"/>
                  <a:ext cx="87313" cy="69850"/>
                </a:xfrm>
                <a:prstGeom prst="ellipse">
                  <a:avLst/>
                </a:prstGeom>
                <a:solidFill>
                  <a:srgbClr val="66CCFF"/>
                </a:solidFill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4" name="Oval 106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7562683" y="3102092"/>
                  <a:ext cx="85725" cy="69850"/>
                </a:xfrm>
                <a:prstGeom prst="ellipse">
                  <a:avLst/>
                </a:prstGeom>
                <a:solidFill>
                  <a:srgbClr val="66CCFF"/>
                </a:solidFill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5" name="Freeform 107"/>
                <p:cNvSpPr>
                  <a:spLocks noChangeAspect="1"/>
                </p:cNvSpPr>
                <p:nvPr/>
              </p:nvSpPr>
              <p:spPr bwMode="auto">
                <a:xfrm>
                  <a:off x="9656596" y="1954329"/>
                  <a:ext cx="681037" cy="346075"/>
                </a:xfrm>
                <a:custGeom>
                  <a:avLst/>
                  <a:gdLst>
                    <a:gd name="T0" fmla="*/ 48 w 504"/>
                    <a:gd name="T1" fmla="*/ 104 h 160"/>
                    <a:gd name="T2" fmla="*/ 128 w 504"/>
                    <a:gd name="T3" fmla="*/ 72 h 160"/>
                    <a:gd name="T4" fmla="*/ 216 w 504"/>
                    <a:gd name="T5" fmla="*/ 88 h 160"/>
                    <a:gd name="T6" fmla="*/ 320 w 504"/>
                    <a:gd name="T7" fmla="*/ 72 h 160"/>
                    <a:gd name="T8" fmla="*/ 424 w 504"/>
                    <a:gd name="T9" fmla="*/ 0 h 160"/>
                    <a:gd name="T10" fmla="*/ 504 w 504"/>
                    <a:gd name="T11" fmla="*/ 24 h 160"/>
                    <a:gd name="T12" fmla="*/ 504 w 504"/>
                    <a:gd name="T13" fmla="*/ 72 h 160"/>
                    <a:gd name="T14" fmla="*/ 408 w 504"/>
                    <a:gd name="T15" fmla="*/ 96 h 160"/>
                    <a:gd name="T16" fmla="*/ 352 w 504"/>
                    <a:gd name="T17" fmla="*/ 120 h 160"/>
                    <a:gd name="T18" fmla="*/ 312 w 504"/>
                    <a:gd name="T19" fmla="*/ 144 h 160"/>
                    <a:gd name="T20" fmla="*/ 216 w 504"/>
                    <a:gd name="T21" fmla="*/ 128 h 160"/>
                    <a:gd name="T22" fmla="*/ 136 w 504"/>
                    <a:gd name="T23" fmla="*/ 120 h 160"/>
                    <a:gd name="T24" fmla="*/ 48 w 504"/>
                    <a:gd name="T25" fmla="*/ 160 h 160"/>
                    <a:gd name="T26" fmla="*/ 0 w 504"/>
                    <a:gd name="T27" fmla="*/ 152 h 160"/>
                    <a:gd name="T28" fmla="*/ 48 w 504"/>
                    <a:gd name="T29" fmla="*/ 104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04" h="160">
                      <a:moveTo>
                        <a:pt x="48" y="104"/>
                      </a:moveTo>
                      <a:lnTo>
                        <a:pt x="128" y="72"/>
                      </a:lnTo>
                      <a:lnTo>
                        <a:pt x="216" y="88"/>
                      </a:lnTo>
                      <a:lnTo>
                        <a:pt x="320" y="72"/>
                      </a:lnTo>
                      <a:lnTo>
                        <a:pt x="424" y="0"/>
                      </a:lnTo>
                      <a:lnTo>
                        <a:pt x="504" y="24"/>
                      </a:lnTo>
                      <a:lnTo>
                        <a:pt x="504" y="72"/>
                      </a:lnTo>
                      <a:lnTo>
                        <a:pt x="408" y="96"/>
                      </a:lnTo>
                      <a:lnTo>
                        <a:pt x="352" y="120"/>
                      </a:lnTo>
                      <a:lnTo>
                        <a:pt x="312" y="144"/>
                      </a:lnTo>
                      <a:lnTo>
                        <a:pt x="216" y="128"/>
                      </a:lnTo>
                      <a:lnTo>
                        <a:pt x="136" y="120"/>
                      </a:lnTo>
                      <a:lnTo>
                        <a:pt x="48" y="160"/>
                      </a:lnTo>
                      <a:lnTo>
                        <a:pt x="0" y="152"/>
                      </a:lnTo>
                      <a:lnTo>
                        <a:pt x="48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fr-FR"/>
                </a:p>
              </p:txBody>
            </p:sp>
            <p:sp>
              <p:nvSpPr>
                <p:cNvPr id="116" name="Freeform 108"/>
                <p:cNvSpPr>
                  <a:spLocks noChangeAspect="1"/>
                </p:cNvSpPr>
                <p:nvPr/>
              </p:nvSpPr>
              <p:spPr bwMode="auto">
                <a:xfrm rot="15853056" flipV="1">
                  <a:off x="9950283" y="2940167"/>
                  <a:ext cx="346075" cy="422275"/>
                </a:xfrm>
                <a:custGeom>
                  <a:avLst/>
                  <a:gdLst>
                    <a:gd name="T0" fmla="*/ 48 w 504"/>
                    <a:gd name="T1" fmla="*/ 104 h 160"/>
                    <a:gd name="T2" fmla="*/ 128 w 504"/>
                    <a:gd name="T3" fmla="*/ 72 h 160"/>
                    <a:gd name="T4" fmla="*/ 216 w 504"/>
                    <a:gd name="T5" fmla="*/ 88 h 160"/>
                    <a:gd name="T6" fmla="*/ 320 w 504"/>
                    <a:gd name="T7" fmla="*/ 72 h 160"/>
                    <a:gd name="T8" fmla="*/ 424 w 504"/>
                    <a:gd name="T9" fmla="*/ 0 h 160"/>
                    <a:gd name="T10" fmla="*/ 504 w 504"/>
                    <a:gd name="T11" fmla="*/ 24 h 160"/>
                    <a:gd name="T12" fmla="*/ 504 w 504"/>
                    <a:gd name="T13" fmla="*/ 72 h 160"/>
                    <a:gd name="T14" fmla="*/ 408 w 504"/>
                    <a:gd name="T15" fmla="*/ 96 h 160"/>
                    <a:gd name="T16" fmla="*/ 352 w 504"/>
                    <a:gd name="T17" fmla="*/ 120 h 160"/>
                    <a:gd name="T18" fmla="*/ 312 w 504"/>
                    <a:gd name="T19" fmla="*/ 144 h 160"/>
                    <a:gd name="T20" fmla="*/ 216 w 504"/>
                    <a:gd name="T21" fmla="*/ 128 h 160"/>
                    <a:gd name="T22" fmla="*/ 136 w 504"/>
                    <a:gd name="T23" fmla="*/ 120 h 160"/>
                    <a:gd name="T24" fmla="*/ 48 w 504"/>
                    <a:gd name="T25" fmla="*/ 160 h 160"/>
                    <a:gd name="T26" fmla="*/ 0 w 504"/>
                    <a:gd name="T27" fmla="*/ 152 h 160"/>
                    <a:gd name="T28" fmla="*/ 48 w 504"/>
                    <a:gd name="T29" fmla="*/ 104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04" h="160">
                      <a:moveTo>
                        <a:pt x="48" y="104"/>
                      </a:moveTo>
                      <a:lnTo>
                        <a:pt x="128" y="72"/>
                      </a:lnTo>
                      <a:lnTo>
                        <a:pt x="216" y="88"/>
                      </a:lnTo>
                      <a:lnTo>
                        <a:pt x="320" y="72"/>
                      </a:lnTo>
                      <a:lnTo>
                        <a:pt x="424" y="0"/>
                      </a:lnTo>
                      <a:lnTo>
                        <a:pt x="504" y="24"/>
                      </a:lnTo>
                      <a:lnTo>
                        <a:pt x="504" y="72"/>
                      </a:lnTo>
                      <a:lnTo>
                        <a:pt x="408" y="96"/>
                      </a:lnTo>
                      <a:lnTo>
                        <a:pt x="352" y="120"/>
                      </a:lnTo>
                      <a:lnTo>
                        <a:pt x="312" y="144"/>
                      </a:lnTo>
                      <a:lnTo>
                        <a:pt x="216" y="128"/>
                      </a:lnTo>
                      <a:lnTo>
                        <a:pt x="136" y="120"/>
                      </a:lnTo>
                      <a:lnTo>
                        <a:pt x="48" y="160"/>
                      </a:lnTo>
                      <a:lnTo>
                        <a:pt x="0" y="152"/>
                      </a:lnTo>
                      <a:lnTo>
                        <a:pt x="48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fr-FR"/>
                </a:p>
              </p:txBody>
            </p:sp>
            <p:sp>
              <p:nvSpPr>
                <p:cNvPr id="117" name="Text Box 10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8316160" y="4544449"/>
                  <a:ext cx="1924051" cy="6755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l"/>
                  <a:r>
                    <a:rPr kumimoji="0" lang="fr-FR" altLang="fr-FR" sz="1800" i="1" dirty="0">
                      <a:latin typeface="Garamond" panose="02020404030301010803" pitchFamily="18" charset="0"/>
                    </a:rPr>
                    <a:t>Matériau</a:t>
                  </a:r>
                </a:p>
              </p:txBody>
            </p:sp>
            <p:sp>
              <p:nvSpPr>
                <p:cNvPr id="118" name="Oval 110"/>
                <p:cNvSpPr>
                  <a:spLocks noChangeAspect="1" noChangeArrowheads="1"/>
                </p:cNvSpPr>
                <p:nvPr/>
              </p:nvSpPr>
              <p:spPr bwMode="auto">
                <a:xfrm>
                  <a:off x="7919871" y="1298692"/>
                  <a:ext cx="612775" cy="492125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9" name="Line 111"/>
                <p:cNvSpPr>
                  <a:spLocks noChangeAspect="1" noChangeShapeType="1"/>
                </p:cNvSpPr>
                <p:nvPr/>
              </p:nvSpPr>
              <p:spPr bwMode="auto">
                <a:xfrm>
                  <a:off x="7007646" y="1171199"/>
                  <a:ext cx="1300394" cy="4148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20" name="Text Box 11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478922" y="888469"/>
                  <a:ext cx="2013120" cy="9569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l"/>
                  <a:r>
                    <a:rPr kumimoji="0" lang="fr-FR" altLang="fr-FR" sz="1400" i="1" dirty="0">
                      <a:latin typeface="Garamond" panose="02020404030301010803" pitchFamily="18" charset="0"/>
                    </a:rPr>
                    <a:t>Molécules adsorbées</a:t>
                  </a:r>
                </a:p>
              </p:txBody>
            </p:sp>
            <p:sp>
              <p:nvSpPr>
                <p:cNvPr id="121" name="Text Box 11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886287" y="3214229"/>
                  <a:ext cx="2399434" cy="11821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l"/>
                  <a:r>
                    <a:rPr kumimoji="0" lang="fr-FR" altLang="fr-FR" sz="1800" i="1" dirty="0" smtClean="0">
                      <a:latin typeface="Garamond" panose="02020404030301010803" pitchFamily="18" charset="0"/>
                    </a:rPr>
                    <a:t>Ambiance intérieure</a:t>
                  </a:r>
                  <a:endParaRPr kumimoji="0" lang="fr-FR" altLang="fr-FR" sz="1800" i="1" dirty="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122" name="Line 114"/>
                <p:cNvSpPr>
                  <a:spLocks noChangeAspect="1" noChangeShapeType="1"/>
                </p:cNvSpPr>
                <p:nvPr/>
              </p:nvSpPr>
              <p:spPr bwMode="auto">
                <a:xfrm>
                  <a:off x="7357896" y="1544754"/>
                  <a:ext cx="0" cy="311467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23" name="Oval 116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8048458" y="1401879"/>
                  <a:ext cx="87313" cy="69850"/>
                </a:xfrm>
                <a:prstGeom prst="ellipse">
                  <a:avLst/>
                </a:prstGeom>
                <a:solidFill>
                  <a:srgbClr val="66CCFF"/>
                </a:solidFill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grpSp>
              <p:nvGrpSpPr>
                <p:cNvPr id="124" name="Group 117"/>
                <p:cNvGrpSpPr>
                  <a:grpSpLocks noChangeAspect="1"/>
                </p:cNvGrpSpPr>
                <p:nvPr/>
              </p:nvGrpSpPr>
              <p:grpSpPr bwMode="auto">
                <a:xfrm>
                  <a:off x="7613483" y="2856029"/>
                  <a:ext cx="306388" cy="41275"/>
                  <a:chOff x="1392" y="2400"/>
                  <a:chExt cx="288" cy="48"/>
                </a:xfrm>
              </p:grpSpPr>
              <p:sp>
                <p:nvSpPr>
                  <p:cNvPr id="141" name="Line 11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40" y="2400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99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42" name="Line 11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392" y="2448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25" name="Group 120"/>
                <p:cNvGrpSpPr>
                  <a:grpSpLocks noChangeAspect="1"/>
                </p:cNvGrpSpPr>
                <p:nvPr/>
              </p:nvGrpSpPr>
              <p:grpSpPr bwMode="auto">
                <a:xfrm>
                  <a:off x="8175458" y="3511667"/>
                  <a:ext cx="306388" cy="41275"/>
                  <a:chOff x="1392" y="2400"/>
                  <a:chExt cx="288" cy="48"/>
                </a:xfrm>
              </p:grpSpPr>
              <p:sp>
                <p:nvSpPr>
                  <p:cNvPr id="139" name="Line 1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40" y="2400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99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40" name="Line 122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392" y="2448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26" name="Group 123"/>
                <p:cNvGrpSpPr>
                  <a:grpSpLocks noChangeAspect="1"/>
                </p:cNvGrpSpPr>
                <p:nvPr/>
              </p:nvGrpSpPr>
              <p:grpSpPr bwMode="auto">
                <a:xfrm>
                  <a:off x="7767471" y="2036879"/>
                  <a:ext cx="306387" cy="41275"/>
                  <a:chOff x="1392" y="2400"/>
                  <a:chExt cx="288" cy="48"/>
                </a:xfrm>
              </p:grpSpPr>
              <p:sp>
                <p:nvSpPr>
                  <p:cNvPr id="137" name="Line 12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40" y="2400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99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38" name="Line 12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392" y="2448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27" name="Group 126"/>
                <p:cNvGrpSpPr>
                  <a:grpSpLocks noChangeAspect="1"/>
                </p:cNvGrpSpPr>
                <p:nvPr/>
              </p:nvGrpSpPr>
              <p:grpSpPr bwMode="auto">
                <a:xfrm>
                  <a:off x="8481846" y="4495917"/>
                  <a:ext cx="306387" cy="39687"/>
                  <a:chOff x="1392" y="2400"/>
                  <a:chExt cx="288" cy="48"/>
                </a:xfrm>
              </p:grpSpPr>
              <p:sp>
                <p:nvSpPr>
                  <p:cNvPr id="135" name="Line 12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40" y="2400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99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36" name="Line 12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392" y="2448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28" name="Group 129"/>
                <p:cNvGrpSpPr>
                  <a:grpSpLocks noChangeAspect="1"/>
                </p:cNvGrpSpPr>
                <p:nvPr/>
              </p:nvGrpSpPr>
              <p:grpSpPr bwMode="auto">
                <a:xfrm>
                  <a:off x="9308933" y="2640129"/>
                  <a:ext cx="306388" cy="41275"/>
                  <a:chOff x="1392" y="2400"/>
                  <a:chExt cx="288" cy="48"/>
                </a:xfrm>
              </p:grpSpPr>
              <p:sp>
                <p:nvSpPr>
                  <p:cNvPr id="133" name="Line 13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40" y="2400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99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34" name="Line 13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392" y="2448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29" name="Oval 132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9613733" y="2640129"/>
                  <a:ext cx="87313" cy="71438"/>
                </a:xfrm>
                <a:prstGeom prst="ellipse">
                  <a:avLst/>
                </a:prstGeom>
                <a:solidFill>
                  <a:srgbClr val="66CCFF"/>
                </a:solidFill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99FF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grpSp>
              <p:nvGrpSpPr>
                <p:cNvPr id="130" name="Group 133"/>
                <p:cNvGrpSpPr>
                  <a:grpSpLocks noChangeAspect="1"/>
                </p:cNvGrpSpPr>
                <p:nvPr/>
              </p:nvGrpSpPr>
              <p:grpSpPr bwMode="auto">
                <a:xfrm>
                  <a:off x="6843546" y="3205279"/>
                  <a:ext cx="454025" cy="61913"/>
                  <a:chOff x="1392" y="2400"/>
                  <a:chExt cx="288" cy="48"/>
                </a:xfrm>
              </p:grpSpPr>
              <p:sp>
                <p:nvSpPr>
                  <p:cNvPr id="131" name="Line 13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40" y="2400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99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32" name="Line 13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392" y="2448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11" name="Line 125"/>
              <p:cNvSpPr>
                <a:spLocks noChangeAspect="1" noChangeShapeType="1"/>
              </p:cNvSpPr>
              <p:nvPr/>
            </p:nvSpPr>
            <p:spPr bwMode="auto">
              <a:xfrm flipH="1">
                <a:off x="6488699" y="3306867"/>
                <a:ext cx="179078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" name="Line 125"/>
              <p:cNvSpPr>
                <a:spLocks noChangeAspect="1" noChangeShapeType="1"/>
              </p:cNvSpPr>
              <p:nvPr/>
            </p:nvSpPr>
            <p:spPr bwMode="auto">
              <a:xfrm flipH="1">
                <a:off x="8102521" y="3154588"/>
                <a:ext cx="231006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" name="Line 124"/>
              <p:cNvSpPr>
                <a:spLocks noChangeAspect="1" noChangeShapeType="1"/>
              </p:cNvSpPr>
              <p:nvPr/>
            </p:nvSpPr>
            <p:spPr bwMode="auto">
              <a:xfrm>
                <a:off x="8148884" y="3236639"/>
                <a:ext cx="204082" cy="0"/>
              </a:xfrm>
              <a:prstGeom prst="line">
                <a:avLst/>
              </a:prstGeom>
              <a:noFill/>
              <a:ln w="9525">
                <a:solidFill>
                  <a:srgbClr val="FF99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" name="Oval 74"/>
              <p:cNvSpPr>
                <a:spLocks noChangeAspect="1" noChangeArrowheads="1"/>
              </p:cNvSpPr>
              <p:nvPr/>
            </p:nvSpPr>
            <p:spPr bwMode="auto">
              <a:xfrm flipV="1">
                <a:off x="8365927" y="3164460"/>
                <a:ext cx="60126" cy="52909"/>
              </a:xfrm>
              <a:prstGeom prst="ellipse">
                <a:avLst/>
              </a:prstGeom>
              <a:solidFill>
                <a:srgbClr val="66CCFF"/>
              </a:solidFill>
              <a:ln w="9525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3399FF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" name="Oval 74"/>
              <p:cNvSpPr>
                <a:spLocks noChangeAspect="1" noChangeArrowheads="1"/>
              </p:cNvSpPr>
              <p:nvPr/>
            </p:nvSpPr>
            <p:spPr bwMode="auto">
              <a:xfrm flipV="1">
                <a:off x="8224690" y="3599211"/>
                <a:ext cx="60126" cy="52909"/>
              </a:xfrm>
              <a:prstGeom prst="ellipse">
                <a:avLst/>
              </a:prstGeom>
              <a:solidFill>
                <a:srgbClr val="66CCFF"/>
              </a:solidFill>
              <a:ln w="9525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3399FF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" name="Oval 74"/>
              <p:cNvSpPr>
                <a:spLocks noChangeAspect="1" noChangeArrowheads="1"/>
              </p:cNvSpPr>
              <p:nvPr/>
            </p:nvSpPr>
            <p:spPr bwMode="auto">
              <a:xfrm flipV="1">
                <a:off x="8263252" y="2959295"/>
                <a:ext cx="60126" cy="52909"/>
              </a:xfrm>
              <a:prstGeom prst="ellipse">
                <a:avLst/>
              </a:prstGeom>
              <a:solidFill>
                <a:srgbClr val="66CCFF"/>
              </a:solidFill>
              <a:ln w="9525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3399FF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7" name="Oval 74"/>
              <p:cNvSpPr>
                <a:spLocks noChangeAspect="1" noChangeArrowheads="1"/>
              </p:cNvSpPr>
              <p:nvPr/>
            </p:nvSpPr>
            <p:spPr bwMode="auto">
              <a:xfrm flipV="1">
                <a:off x="8305801" y="3945208"/>
                <a:ext cx="60126" cy="52909"/>
              </a:xfrm>
              <a:prstGeom prst="ellipse">
                <a:avLst/>
              </a:prstGeom>
              <a:solidFill>
                <a:srgbClr val="66CCFF"/>
              </a:solidFill>
              <a:ln w="9525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3399FF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8" name="Line 114"/>
              <p:cNvSpPr>
                <a:spLocks noChangeAspect="1" noChangeShapeType="1"/>
              </p:cNvSpPr>
              <p:nvPr/>
            </p:nvSpPr>
            <p:spPr bwMode="auto">
              <a:xfrm>
                <a:off x="8518228" y="2627737"/>
                <a:ext cx="0" cy="23067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" name="Text Box 113"/>
              <p:cNvSpPr txBox="1">
                <a:spLocks noChangeAspect="1" noChangeArrowheads="1"/>
              </p:cNvSpPr>
              <p:nvPr/>
            </p:nvSpPr>
            <p:spPr bwMode="auto">
              <a:xfrm>
                <a:off x="8438493" y="4090091"/>
                <a:ext cx="1529430" cy="875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/>
                <a:r>
                  <a:rPr kumimoji="0" lang="fr-FR" altLang="fr-FR" sz="1800" i="1" dirty="0" smtClean="0">
                    <a:latin typeface="Garamond" panose="02020404030301010803" pitchFamily="18" charset="0"/>
                  </a:rPr>
                  <a:t>Ambiance extérieure</a:t>
                </a:r>
                <a:endParaRPr kumimoji="0" lang="fr-FR" altLang="fr-FR" sz="1800" i="1" dirty="0">
                  <a:latin typeface="Garamond" panose="02020404030301010803" pitchFamily="18" charset="0"/>
                </a:endParaRPr>
              </a:p>
            </p:txBody>
          </p:sp>
        </p:grpSp>
        <p:sp>
          <p:nvSpPr>
            <p:cNvPr id="9" name="Flèche droite 1"/>
            <p:cNvSpPr/>
            <p:nvPr/>
          </p:nvSpPr>
          <p:spPr>
            <a:xfrm>
              <a:off x="8407410" y="3249419"/>
              <a:ext cx="3066582" cy="334075"/>
            </a:xfrm>
            <a:prstGeom prst="rightArrow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alpha val="63000"/>
                  </a:schemeClr>
                </a:gs>
                <a:gs pos="100000">
                  <a:srgbClr val="00B0F0">
                    <a:alpha val="28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3" name="Espace réservé du contenu 2"/>
          <p:cNvSpPr txBox="1">
            <a:spLocks/>
          </p:cNvSpPr>
          <p:nvPr/>
        </p:nvSpPr>
        <p:spPr>
          <a:xfrm>
            <a:off x="6836231" y="2751012"/>
            <a:ext cx="11351548" cy="1027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z="1700" b="1" dirty="0" smtClean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700" b="1" dirty="0" smtClean="0">
                <a:solidFill>
                  <a:schemeClr val="tx1"/>
                </a:solidFill>
              </a:rPr>
              <a:t>Un modèle de traitement du </a:t>
            </a:r>
            <a:r>
              <a:rPr lang="fr-FR" sz="1700" b="1" dirty="0" smtClean="0">
                <a:solidFill>
                  <a:schemeClr val="tx2"/>
                </a:solidFill>
              </a:rPr>
              <a:t>couplage hydro thermique</a:t>
            </a:r>
            <a:r>
              <a:rPr lang="fr-FR" sz="1700" b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fr-FR" sz="1800" b="1" dirty="0" smtClean="0">
              <a:solidFill>
                <a:schemeClr val="tx1"/>
              </a:solidFill>
            </a:endParaRPr>
          </a:p>
        </p:txBody>
      </p:sp>
      <p:sp>
        <p:nvSpPr>
          <p:cNvPr id="144" name="Accolade fermante 143"/>
          <p:cNvSpPr/>
          <p:nvPr/>
        </p:nvSpPr>
        <p:spPr>
          <a:xfrm>
            <a:off x="6153938" y="2957307"/>
            <a:ext cx="505160" cy="626358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953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7230" y="4349659"/>
            <a:ext cx="29875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i="1" dirty="0" smtClean="0"/>
              <a:t>Modélisation d’un bâtiment en bauge</a:t>
            </a:r>
            <a:endParaRPr lang="fr-FR" sz="1400" b="1" i="1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4825" y="-78042"/>
            <a:ext cx="11258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b="1" noProof="0" dirty="0" smtClean="0"/>
              <a:t>Simulation de la consommation énergétique d'un bâtiment en bauge</a:t>
            </a:r>
            <a:endParaRPr lang="fr-FR" sz="3200" b="1" noProof="0" dirty="0"/>
          </a:p>
        </p:txBody>
      </p:sp>
      <p:sp>
        <p:nvSpPr>
          <p:cNvPr id="4" name="ZoneTexte 3"/>
          <p:cNvSpPr txBox="1"/>
          <p:nvPr/>
        </p:nvSpPr>
        <p:spPr>
          <a:xfrm>
            <a:off x="8122514" y="3481191"/>
            <a:ext cx="3619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 smtClean="0">
                <a:sym typeface="Wingdings"/>
              </a:rPr>
              <a:t> </a:t>
            </a:r>
            <a:r>
              <a:rPr lang="fr-FR" sz="1400" b="1" i="1" dirty="0" smtClean="0"/>
              <a:t>Modélisation en régime transitoire </a:t>
            </a:r>
          </a:p>
          <a:p>
            <a:pPr algn="ctr"/>
            <a:r>
              <a:rPr lang="fr-FR" sz="1400" b="1" i="1" dirty="0" smtClean="0">
                <a:sym typeface="Wingdings"/>
              </a:rPr>
              <a:t> Consommation énergétique annuelle</a:t>
            </a:r>
            <a:r>
              <a:rPr lang="en-US" sz="1400" b="1" i="1" dirty="0" smtClean="0"/>
              <a:t>.</a:t>
            </a:r>
            <a:endParaRPr lang="en-US" sz="1400" b="1" i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944" y="1366948"/>
            <a:ext cx="3726958" cy="209641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098" y="1112176"/>
            <a:ext cx="4093029" cy="3191446"/>
          </a:xfrm>
          <a:prstGeom prst="rect">
            <a:avLst/>
          </a:prstGeom>
        </p:spPr>
      </p:pic>
      <p:pic>
        <p:nvPicPr>
          <p:cNvPr id="8" name="Image 7" descr="SAT6"/>
          <p:cNvPicPr/>
          <p:nvPr/>
        </p:nvPicPr>
        <p:blipFill>
          <a:blip r:embed="rId5" cstate="print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8671" y="862330"/>
            <a:ext cx="2077085" cy="25126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Image 8" descr="SAT2"/>
          <p:cNvPicPr/>
          <p:nvPr/>
        </p:nvPicPr>
        <p:blipFill>
          <a:blip r:embed="rId6" cstate="print">
            <a:lum bright="-24000" contras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" t="5493" r="3270" b="2696"/>
          <a:stretch>
            <a:fillRect/>
          </a:stretch>
        </p:blipFill>
        <p:spPr bwMode="auto">
          <a:xfrm rot="5400000">
            <a:off x="477876" y="3646184"/>
            <a:ext cx="2105660" cy="25196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cxnSp>
        <p:nvCxnSpPr>
          <p:cNvPr id="10" name="Connecteur droit avec flèche 9"/>
          <p:cNvCxnSpPr>
            <a:endCxn id="8" idx="0"/>
          </p:cNvCxnSpPr>
          <p:nvPr/>
        </p:nvCxnSpPr>
        <p:spPr>
          <a:xfrm flipH="1" flipV="1">
            <a:off x="2783561" y="2118678"/>
            <a:ext cx="1705890" cy="57797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2859602" y="2696648"/>
            <a:ext cx="1629849" cy="139397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14300" y="6123311"/>
            <a:ext cx="29812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i="1" dirty="0" smtClean="0"/>
              <a:t>Architecture interne </a:t>
            </a:r>
            <a:r>
              <a:rPr lang="fr-FR" sz="1600" b="1" i="1" smtClean="0"/>
              <a:t>du bâtiment</a:t>
            </a:r>
            <a:endParaRPr lang="fr-FR" sz="1600" b="1" i="1" dirty="0"/>
          </a:p>
        </p:txBody>
      </p:sp>
      <p:sp>
        <p:nvSpPr>
          <p:cNvPr id="16" name="Rectangle 15"/>
          <p:cNvSpPr/>
          <p:nvPr/>
        </p:nvSpPr>
        <p:spPr>
          <a:xfrm>
            <a:off x="378503" y="3498327"/>
            <a:ext cx="22628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i="1" dirty="0" smtClean="0">
                <a:solidFill>
                  <a:srgbClr val="C00000"/>
                </a:solidFill>
              </a:rPr>
              <a:t>Ré de chaussée </a:t>
            </a:r>
            <a:r>
              <a:rPr lang="fr-FR" sz="1400" b="1" i="1" smtClean="0">
                <a:solidFill>
                  <a:srgbClr val="C00000"/>
                </a:solidFill>
              </a:rPr>
              <a:t>du bâtiment</a:t>
            </a:r>
            <a:endParaRPr lang="fr-FR" sz="1400" b="1" i="1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9503" y="793227"/>
            <a:ext cx="16627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i="1" smtClean="0">
                <a:solidFill>
                  <a:srgbClr val="C00000"/>
                </a:solidFill>
              </a:rPr>
              <a:t>L’étage du bâtiment</a:t>
            </a:r>
            <a:endParaRPr lang="fr-FR" sz="1400" b="1" i="1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25964" y="5042386"/>
            <a:ext cx="87352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ü"/>
            </a:pPr>
            <a:r>
              <a:rPr lang="en-US" b="1" dirty="0" err="1">
                <a:solidFill>
                  <a:srgbClr val="C00000"/>
                </a:solidFill>
              </a:rPr>
              <a:t>Localisation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 du b</a:t>
            </a:r>
            <a:r>
              <a:rPr lang="fr-FR" b="1" dirty="0" err="1" smtClean="0">
                <a:solidFill>
                  <a:srgbClr val="C00000"/>
                </a:solidFill>
              </a:rPr>
              <a:t>âtiment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00B0F0"/>
                </a:solidFill>
              </a:rPr>
              <a:t>: </a:t>
            </a:r>
            <a:r>
              <a:rPr lang="en-US" b="1" dirty="0" err="1" smtClean="0"/>
              <a:t>Normandie</a:t>
            </a:r>
            <a:r>
              <a:rPr lang="en-US" b="1" dirty="0" smtClean="0"/>
              <a:t>, Plymouth</a:t>
            </a:r>
            <a:r>
              <a:rPr lang="en-US" b="1" dirty="0"/>
              <a:t>/...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ü"/>
            </a:pPr>
            <a:r>
              <a:rPr lang="en-US" b="1" dirty="0" err="1" smtClean="0">
                <a:solidFill>
                  <a:srgbClr val="C00000"/>
                </a:solidFill>
              </a:rPr>
              <a:t>Contraintes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climatiques</a:t>
            </a:r>
            <a:r>
              <a:rPr lang="en-US" b="1" dirty="0" smtClean="0">
                <a:solidFill>
                  <a:srgbClr val="C00000"/>
                </a:solidFill>
              </a:rPr>
              <a:t>    </a:t>
            </a:r>
            <a:r>
              <a:rPr lang="en-US" b="1" dirty="0">
                <a:solidFill>
                  <a:srgbClr val="00B0F0"/>
                </a:solidFill>
              </a:rPr>
              <a:t>: </a:t>
            </a:r>
            <a:r>
              <a:rPr lang="en-US" b="1" dirty="0" err="1"/>
              <a:t>océanique</a:t>
            </a:r>
            <a:r>
              <a:rPr lang="en-US" b="1" dirty="0"/>
              <a:t> </a:t>
            </a:r>
            <a:r>
              <a:rPr lang="en-US" b="1" dirty="0" err="1"/>
              <a:t>doux</a:t>
            </a:r>
            <a:r>
              <a:rPr lang="en-US" b="1" dirty="0"/>
              <a:t>.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ü"/>
            </a:pPr>
            <a:r>
              <a:rPr lang="en-US" b="1" dirty="0" err="1">
                <a:solidFill>
                  <a:srgbClr val="C00000"/>
                </a:solidFill>
              </a:rPr>
              <a:t>Météo</a:t>
            </a:r>
            <a:r>
              <a:rPr lang="en-US" b="1" dirty="0">
                <a:solidFill>
                  <a:srgbClr val="00B0F0"/>
                </a:solidFill>
              </a:rPr>
              <a:t>  : </a:t>
            </a:r>
            <a:r>
              <a:rPr lang="fr-FR" b="1" dirty="0"/>
              <a:t>hivers doux et étés tempérés (précipitations importantes</a:t>
            </a:r>
            <a:r>
              <a:rPr lang="fr-FR" b="1" dirty="0" smtClean="0"/>
              <a:t>)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ü"/>
            </a:pPr>
            <a:r>
              <a:rPr lang="en-US" b="1" dirty="0" smtClean="0">
                <a:solidFill>
                  <a:srgbClr val="C00000"/>
                </a:solidFill>
              </a:rPr>
              <a:t>Nature de la structure du b</a:t>
            </a:r>
            <a:r>
              <a:rPr lang="fr-FR" b="1" dirty="0" err="1" smtClean="0">
                <a:solidFill>
                  <a:srgbClr val="C00000"/>
                </a:solidFill>
              </a:rPr>
              <a:t>âtiment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00B0F0"/>
                </a:solidFill>
              </a:rPr>
              <a:t>: </a:t>
            </a:r>
            <a:r>
              <a:rPr lang="en-US" b="1" dirty="0" smtClean="0"/>
              <a:t>Mur, </a:t>
            </a:r>
            <a:r>
              <a:rPr lang="en-US" b="1" dirty="0" err="1" smtClean="0"/>
              <a:t>Isolant</a:t>
            </a:r>
            <a:r>
              <a:rPr lang="en-US" b="1" dirty="0" smtClean="0"/>
              <a:t>, architecture, </a:t>
            </a:r>
            <a:r>
              <a:rPr lang="en-US" b="1" dirty="0" err="1" smtClean="0"/>
              <a:t>nombre</a:t>
            </a:r>
            <a:r>
              <a:rPr lang="en-US" b="1" dirty="0" smtClean="0"/>
              <a:t> </a:t>
            </a:r>
            <a:r>
              <a:rPr lang="en-US" b="1" dirty="0" err="1" smtClean="0"/>
              <a:t>d’occupants</a:t>
            </a:r>
            <a:r>
              <a:rPr lang="fr-FR" b="1" dirty="0" smtClean="0"/>
              <a:t>.</a:t>
            </a:r>
            <a:endParaRPr lang="fr-FR" b="1" dirty="0"/>
          </a:p>
        </p:txBody>
      </p:sp>
      <p:sp>
        <p:nvSpPr>
          <p:cNvPr id="19" name="Rectangle 18"/>
          <p:cNvSpPr/>
          <p:nvPr/>
        </p:nvSpPr>
        <p:spPr>
          <a:xfrm>
            <a:off x="2998818" y="4729332"/>
            <a:ext cx="43538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</a:rPr>
              <a:t>Modélisation avec prise en compte de :</a:t>
            </a:r>
            <a:endParaRPr lang="fr-FR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7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825" y="-78042"/>
            <a:ext cx="11258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/>
              <a:t>Modélisation</a:t>
            </a:r>
            <a:r>
              <a:rPr lang="fr-FR" sz="3200" b="1" noProof="0" dirty="0" smtClean="0"/>
              <a:t> de la consommation énergétique d'un bâtiment en bauge</a:t>
            </a:r>
            <a:endParaRPr lang="fr-FR" sz="3200" b="1" noProof="0" dirty="0"/>
          </a:p>
        </p:txBody>
      </p:sp>
      <p:sp>
        <p:nvSpPr>
          <p:cNvPr id="3" name="Rectangle 2"/>
          <p:cNvSpPr/>
          <p:nvPr/>
        </p:nvSpPr>
        <p:spPr>
          <a:xfrm>
            <a:off x="3262610" y="1275842"/>
            <a:ext cx="61576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dirty="0" smtClean="0"/>
              <a:t>? </a:t>
            </a:r>
            <a:r>
              <a:rPr lang="en-US" sz="2400" b="1" dirty="0" err="1" smtClean="0"/>
              <a:t>Quelles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propriétés</a:t>
            </a:r>
            <a:r>
              <a:rPr lang="en-US" sz="2400" b="1" dirty="0" smtClean="0"/>
              <a:t> physiques</a:t>
            </a:r>
            <a:endParaRPr lang="en-US" sz="24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dirty="0" smtClean="0"/>
              <a:t>? </a:t>
            </a:r>
            <a:r>
              <a:rPr lang="en-US" sz="2400" b="1" dirty="0" err="1" smtClean="0"/>
              <a:t>Quelles</a:t>
            </a:r>
            <a:r>
              <a:rPr lang="en-US" sz="2400" b="1" dirty="0" smtClean="0"/>
              <a:t> structures, ? </a:t>
            </a:r>
            <a:r>
              <a:rPr lang="en-US" sz="2400" b="1" dirty="0" err="1" smtClean="0"/>
              <a:t>Quel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isolant</a:t>
            </a:r>
            <a:endParaRPr lang="fr-FR" sz="2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dirty="0" smtClean="0"/>
              <a:t>? </a:t>
            </a:r>
            <a:r>
              <a:rPr lang="en-US" sz="2400" b="1" dirty="0" err="1" smtClean="0"/>
              <a:t>Quelle</a:t>
            </a:r>
            <a:r>
              <a:rPr lang="en-US" sz="2400" b="1" dirty="0" smtClean="0"/>
              <a:t> ambiance, ? </a:t>
            </a:r>
            <a:r>
              <a:rPr lang="en-US" sz="2400" b="1" dirty="0" err="1" smtClean="0"/>
              <a:t>Quel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degré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d’humidité</a:t>
            </a:r>
            <a:endParaRPr lang="fr-FR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173079" y="1413657"/>
            <a:ext cx="20557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/>
              <a:t>Modélisation des performances énergétiques du bâtiment</a:t>
            </a:r>
            <a:endParaRPr lang="fr-FR" sz="2400" dirty="0"/>
          </a:p>
        </p:txBody>
      </p:sp>
      <p:sp>
        <p:nvSpPr>
          <p:cNvPr id="5" name="Flèche droite rayée 4"/>
          <p:cNvSpPr/>
          <p:nvPr/>
        </p:nvSpPr>
        <p:spPr>
          <a:xfrm>
            <a:off x="2311599" y="1770062"/>
            <a:ext cx="819150" cy="1182009"/>
          </a:xfrm>
          <a:prstGeom prst="striped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rayée 5"/>
          <p:cNvSpPr/>
          <p:nvPr/>
        </p:nvSpPr>
        <p:spPr>
          <a:xfrm>
            <a:off x="9552087" y="1882557"/>
            <a:ext cx="819150" cy="619086"/>
          </a:xfrm>
          <a:prstGeom prst="striped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0201276" y="1906448"/>
            <a:ext cx="2055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/>
              <a:t>Mesures</a:t>
            </a:r>
            <a:endParaRPr lang="fr-FR" sz="2800" dirty="0"/>
          </a:p>
        </p:txBody>
      </p:sp>
      <p:sp>
        <p:nvSpPr>
          <p:cNvPr id="8" name="Rectangle 7"/>
          <p:cNvSpPr/>
          <p:nvPr/>
        </p:nvSpPr>
        <p:spPr>
          <a:xfrm>
            <a:off x="134979" y="4170950"/>
            <a:ext cx="45434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fr-FR" sz="2400" b="1" dirty="0" smtClean="0"/>
              <a:t>Mesures à l’échelle du laboratoire</a:t>
            </a:r>
          </a:p>
          <a:p>
            <a:endParaRPr lang="fr-FR" sz="2400" b="1" dirty="0" smtClean="0"/>
          </a:p>
          <a:p>
            <a:pPr marL="342900" indent="-342900">
              <a:buFont typeface="Wingdings" charset="2"/>
              <a:buChar char="ü"/>
            </a:pPr>
            <a:endParaRPr lang="fr-FR" sz="2400" b="1" dirty="0" smtClean="0"/>
          </a:p>
          <a:p>
            <a:pPr marL="342900" indent="-342900">
              <a:buFont typeface="Wingdings" charset="2"/>
              <a:buChar char="ü"/>
            </a:pPr>
            <a:r>
              <a:rPr lang="fr-FR" sz="2400" b="1" dirty="0" smtClean="0"/>
              <a:t>Mesures à l’échelle du bâtiment</a:t>
            </a:r>
            <a:endParaRPr lang="fr-FR" sz="2400" dirty="0"/>
          </a:p>
        </p:txBody>
      </p:sp>
      <p:sp>
        <p:nvSpPr>
          <p:cNvPr id="9" name="Flèche droite à entaille 8"/>
          <p:cNvSpPr/>
          <p:nvPr/>
        </p:nvSpPr>
        <p:spPr>
          <a:xfrm>
            <a:off x="3712685" y="4251444"/>
            <a:ext cx="1025724" cy="420100"/>
          </a:xfrm>
          <a:prstGeom prst="notched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à entaille 9"/>
          <p:cNvSpPr/>
          <p:nvPr/>
        </p:nvSpPr>
        <p:spPr>
          <a:xfrm>
            <a:off x="3651758" y="5743547"/>
            <a:ext cx="1025724" cy="420100"/>
          </a:xfrm>
          <a:prstGeom prst="notched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966167" y="5685317"/>
            <a:ext cx="5584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</a:rPr>
              <a:t>Instrumentation et </a:t>
            </a:r>
            <a:r>
              <a:rPr lang="fr-FR" sz="2400" b="1" smtClean="0">
                <a:solidFill>
                  <a:srgbClr val="C00000"/>
                </a:solidFill>
              </a:rPr>
              <a:t>suivi </a:t>
            </a:r>
            <a:r>
              <a:rPr lang="fr-FR" sz="2400" b="1" smtClean="0">
                <a:solidFill>
                  <a:srgbClr val="C00000"/>
                </a:solidFill>
              </a:rPr>
              <a:t>énergétique </a:t>
            </a:r>
            <a:r>
              <a:rPr lang="fr-FR" sz="2400" b="1" dirty="0" smtClean="0"/>
              <a:t>d’un bâtiment en bauge</a:t>
            </a:r>
            <a:endParaRPr lang="fr-FR" sz="2400" dirty="0"/>
          </a:p>
        </p:txBody>
      </p:sp>
      <p:pic>
        <p:nvPicPr>
          <p:cNvPr id="13" name="Image 12" descr="C:\Users\zeghari\Downloads\20181120_104055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47" t="23535" r="19892" b="46666"/>
          <a:stretch/>
        </p:blipFill>
        <p:spPr bwMode="auto">
          <a:xfrm>
            <a:off x="7157054" y="4230051"/>
            <a:ext cx="3288665" cy="10020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 13" descr="C:\Users\zeghari\Downloads\20181120_174225(1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238" y="3305866"/>
            <a:ext cx="1738602" cy="796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6" r="23425"/>
          <a:stretch/>
        </p:blipFill>
        <p:spPr bwMode="auto">
          <a:xfrm>
            <a:off x="5057372" y="3223006"/>
            <a:ext cx="1445260" cy="21037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916013" y="5282741"/>
            <a:ext cx="16834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i="1" smtClean="0"/>
              <a:t>Chambre climatique</a:t>
            </a:r>
            <a:endParaRPr lang="fr-FR" sz="1400" b="1" i="1" dirty="0"/>
          </a:p>
        </p:txBody>
      </p:sp>
      <p:sp>
        <p:nvSpPr>
          <p:cNvPr id="18" name="Rectangle 17"/>
          <p:cNvSpPr/>
          <p:nvPr/>
        </p:nvSpPr>
        <p:spPr>
          <a:xfrm>
            <a:off x="7289098" y="5192547"/>
            <a:ext cx="32611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i="1" dirty="0" smtClean="0"/>
              <a:t>Conductivité thermique et diffusion d’eau</a:t>
            </a:r>
            <a:endParaRPr lang="fr-FR" sz="1400" b="1" i="1" dirty="0"/>
          </a:p>
        </p:txBody>
      </p:sp>
    </p:spTree>
    <p:extLst>
      <p:ext uri="{BB962C8B-B14F-4D97-AF65-F5344CB8AC3E}">
        <p14:creationId xmlns:p14="http://schemas.microsoft.com/office/powerpoint/2010/main" val="24572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69900" y="163791"/>
            <a:ext cx="11219623" cy="467398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Instrumentation et </a:t>
            </a:r>
            <a:r>
              <a:rPr lang="fr-FR" sz="3200" b="1" dirty="0" smtClean="0"/>
              <a:t>suivi</a:t>
            </a:r>
            <a:r>
              <a:rPr lang="en-US" sz="3200" b="1" dirty="0" smtClean="0"/>
              <a:t> énergétique d’un </a:t>
            </a:r>
            <a:r>
              <a:rPr lang="fr-FR" sz="3200" b="1" dirty="0" smtClean="0"/>
              <a:t>bâtiment en bauge</a:t>
            </a:r>
            <a:endParaRPr lang="en-US" sz="32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2592755" y="4051089"/>
            <a:ext cx="3395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 smtClean="0">
                <a:solidFill>
                  <a:srgbClr val="002060"/>
                </a:solidFill>
              </a:rPr>
              <a:t>Mesures :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600" b="1" dirty="0" smtClean="0">
                <a:solidFill>
                  <a:srgbClr val="002060"/>
                </a:solidFill>
              </a:rPr>
              <a:t>des températures de surfaces,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600" b="1" dirty="0" smtClean="0">
                <a:solidFill>
                  <a:srgbClr val="002060"/>
                </a:solidFill>
              </a:rPr>
              <a:t>des températures d’ambiances,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600" b="1" dirty="0" smtClean="0">
                <a:solidFill>
                  <a:srgbClr val="002060"/>
                </a:solidFill>
              </a:rPr>
              <a:t>des températures extérieures,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600" b="1" dirty="0" smtClean="0">
                <a:solidFill>
                  <a:srgbClr val="002060"/>
                </a:solidFill>
              </a:rPr>
              <a:t>des températures des murs.</a:t>
            </a:r>
            <a:endParaRPr lang="fr-FR" sz="1600" dirty="0">
              <a:solidFill>
                <a:srgbClr val="00206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9020512" y="3852518"/>
            <a:ext cx="34927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 smtClean="0">
                <a:solidFill>
                  <a:srgbClr val="002060"/>
                </a:solidFill>
              </a:rPr>
              <a:t>Mesures :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600" b="1" dirty="0" smtClean="0">
                <a:solidFill>
                  <a:srgbClr val="002060"/>
                </a:solidFill>
              </a:rPr>
              <a:t>des flux thermiques à la paroi,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600" b="1" dirty="0">
                <a:solidFill>
                  <a:srgbClr val="002060"/>
                </a:solidFill>
              </a:rPr>
              <a:t>d</a:t>
            </a:r>
            <a:r>
              <a:rPr lang="fr-FR" sz="1600" b="1" dirty="0" smtClean="0">
                <a:solidFill>
                  <a:srgbClr val="002060"/>
                </a:solidFill>
              </a:rPr>
              <a:t>es résistances thermiques des murs</a:t>
            </a:r>
          </a:p>
          <a:p>
            <a:pPr>
              <a:lnSpc>
                <a:spcPct val="150000"/>
              </a:lnSpc>
            </a:pPr>
            <a:endParaRPr lang="fr-FR" sz="1600" dirty="0">
              <a:solidFill>
                <a:srgbClr val="002060"/>
              </a:solidFill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3" t="28622" r="18338" b="7199"/>
          <a:stretch/>
        </p:blipFill>
        <p:spPr>
          <a:xfrm>
            <a:off x="543810" y="1029342"/>
            <a:ext cx="3076208" cy="1917057"/>
          </a:xfrm>
          <a:prstGeom prst="rect">
            <a:avLst/>
          </a:prstGeom>
        </p:spPr>
      </p:pic>
      <p:cxnSp>
        <p:nvCxnSpPr>
          <p:cNvPr id="23" name="Connecteur droit avec flèche 22"/>
          <p:cNvCxnSpPr/>
          <p:nvPr/>
        </p:nvCxnSpPr>
        <p:spPr>
          <a:xfrm>
            <a:off x="2768180" y="2803608"/>
            <a:ext cx="3353118" cy="154528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4076080" y="660996"/>
            <a:ext cx="78836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002060"/>
                </a:solidFill>
              </a:rPr>
              <a:t>Le but :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b="1" dirty="0" smtClean="0">
                <a:solidFill>
                  <a:srgbClr val="002060"/>
                </a:solidFill>
              </a:rPr>
              <a:t>1- réaliser un suivi de la consommation énergétique du bâtiment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b="1" dirty="0" smtClean="0">
                <a:solidFill>
                  <a:srgbClr val="002060"/>
                </a:solidFill>
              </a:rPr>
              <a:t>2- réaliser un enregistrement de l’humidité et suivre son impact sur la structure des murs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b="1" dirty="0" smtClean="0">
                <a:solidFill>
                  <a:srgbClr val="002060"/>
                </a:solidFill>
              </a:rPr>
              <a:t>3- Evaluer les performances thermiques des murs et la qualité des isolants</a:t>
            </a:r>
            <a:endParaRPr lang="fr-FR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b="1" dirty="0" smtClean="0">
                <a:solidFill>
                  <a:srgbClr val="002060"/>
                </a:solidFill>
              </a:rPr>
              <a:t>4- Construire une base de données pour valider la simulation à échelle réelle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1532496" y="3141064"/>
            <a:ext cx="138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smtClean="0">
                <a:solidFill>
                  <a:srgbClr val="002060"/>
                </a:solidFill>
              </a:rPr>
              <a:t>Températures</a:t>
            </a:r>
            <a:endParaRPr lang="fr-FR" sz="1600" b="1" dirty="0" smtClean="0">
              <a:solidFill>
                <a:srgbClr val="002060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 rot="1511710">
            <a:off x="4268038" y="3508229"/>
            <a:ext cx="1883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smtClean="0">
                <a:solidFill>
                  <a:srgbClr val="002060"/>
                </a:solidFill>
              </a:rPr>
              <a:t>Flux thermiques</a:t>
            </a:r>
            <a:endParaRPr lang="fr-FR" sz="1600" b="1" dirty="0" smtClean="0">
              <a:solidFill>
                <a:srgbClr val="002060"/>
              </a:solidFill>
            </a:endParaRPr>
          </a:p>
        </p:txBody>
      </p:sp>
      <p:pic>
        <p:nvPicPr>
          <p:cNvPr id="14" name="Image 1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1" r="30497"/>
          <a:stretch/>
        </p:blipFill>
        <p:spPr bwMode="auto">
          <a:xfrm rot="5400000">
            <a:off x="6619263" y="3473676"/>
            <a:ext cx="1828800" cy="27978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12" y="3800846"/>
            <a:ext cx="2071994" cy="2902184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 flipH="1">
            <a:off x="1562100" y="2692400"/>
            <a:ext cx="12700" cy="129604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83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4" b="19197"/>
          <a:stretch/>
        </p:blipFill>
        <p:spPr bwMode="auto">
          <a:xfrm rot="10800000">
            <a:off x="326380" y="4191238"/>
            <a:ext cx="3585373" cy="19933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3" t="28622" r="18338" b="7199"/>
          <a:stretch/>
        </p:blipFill>
        <p:spPr>
          <a:xfrm>
            <a:off x="543810" y="1257942"/>
            <a:ext cx="3076208" cy="1917057"/>
          </a:xfrm>
          <a:prstGeom prst="rect">
            <a:avLst/>
          </a:prstGeom>
        </p:spPr>
      </p:pic>
      <p:pic>
        <p:nvPicPr>
          <p:cNvPr id="23" name="Image 22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5" r="34515" b="26380"/>
          <a:stretch/>
        </p:blipFill>
        <p:spPr bwMode="auto">
          <a:xfrm rot="5400000">
            <a:off x="6370196" y="1328295"/>
            <a:ext cx="790507" cy="21409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Image 23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4" t="39992" b="30887"/>
          <a:stretch/>
        </p:blipFill>
        <p:spPr bwMode="auto">
          <a:xfrm>
            <a:off x="5694998" y="1197583"/>
            <a:ext cx="2140902" cy="7113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ZoneTexte 27"/>
          <p:cNvSpPr txBox="1"/>
          <p:nvPr/>
        </p:nvSpPr>
        <p:spPr>
          <a:xfrm>
            <a:off x="8200224" y="1208874"/>
            <a:ext cx="3991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 smtClean="0">
                <a:solidFill>
                  <a:srgbClr val="002060"/>
                </a:solidFill>
              </a:rPr>
              <a:t>Mesures :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600" b="1" dirty="0" smtClean="0">
                <a:solidFill>
                  <a:srgbClr val="002060"/>
                </a:solidFill>
              </a:rPr>
              <a:t>De l’humidité des surfaces des murs,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600" b="1" dirty="0" smtClean="0">
                <a:solidFill>
                  <a:srgbClr val="002060"/>
                </a:solidFill>
              </a:rPr>
              <a:t>De l’humidité de l’ambiance à l’intérieur du bâtiment.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600" b="1" dirty="0" smtClean="0">
                <a:solidFill>
                  <a:srgbClr val="002060"/>
                </a:solidFill>
              </a:rPr>
              <a:t>De l’humidité à l’extérieur du bâtiment</a:t>
            </a:r>
            <a:r>
              <a:rPr lang="fr-FR" sz="1600" dirty="0">
                <a:solidFill>
                  <a:srgbClr val="002060"/>
                </a:solidFill>
              </a:rPr>
              <a:t>.</a:t>
            </a:r>
            <a:endParaRPr lang="fr-FR" sz="1600" b="1" dirty="0" smtClean="0">
              <a:solidFill>
                <a:srgbClr val="002060"/>
              </a:solidFill>
            </a:endParaRPr>
          </a:p>
        </p:txBody>
      </p:sp>
      <p:cxnSp>
        <p:nvCxnSpPr>
          <p:cNvPr id="29" name="Connecteur droit avec flèche 28"/>
          <p:cNvCxnSpPr/>
          <p:nvPr/>
        </p:nvCxnSpPr>
        <p:spPr>
          <a:xfrm>
            <a:off x="3475515" y="2415640"/>
            <a:ext cx="1659205" cy="730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ccolade ouvrante 30"/>
          <p:cNvSpPr/>
          <p:nvPr/>
        </p:nvSpPr>
        <p:spPr>
          <a:xfrm>
            <a:off x="5295900" y="1208840"/>
            <a:ext cx="237918" cy="2413601"/>
          </a:xfrm>
          <a:prstGeom prst="leftBrace">
            <a:avLst>
              <a:gd name="adj1" fmla="val 0"/>
              <a:gd name="adj2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3649338" y="1961278"/>
            <a:ext cx="1380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 smtClean="0">
                <a:solidFill>
                  <a:srgbClr val="002060"/>
                </a:solidFill>
              </a:rPr>
              <a:t>Humidité et</a:t>
            </a:r>
          </a:p>
          <a:p>
            <a:pPr>
              <a:lnSpc>
                <a:spcPct val="150000"/>
              </a:lnSpc>
            </a:pPr>
            <a:r>
              <a:rPr lang="fr-FR" sz="1600" b="1" dirty="0">
                <a:solidFill>
                  <a:srgbClr val="002060"/>
                </a:solidFill>
              </a:rPr>
              <a:t>c</a:t>
            </a:r>
            <a:r>
              <a:rPr lang="fr-FR" sz="1600" b="1" dirty="0" smtClean="0">
                <a:solidFill>
                  <a:srgbClr val="002060"/>
                </a:solidFill>
              </a:rPr>
              <a:t>ondensation</a:t>
            </a:r>
          </a:p>
        </p:txBody>
      </p:sp>
      <p:pic>
        <p:nvPicPr>
          <p:cNvPr id="33" name="Image 32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0" t="26919" r="4365" b="24596"/>
          <a:stretch/>
        </p:blipFill>
        <p:spPr bwMode="auto">
          <a:xfrm>
            <a:off x="5714450" y="2893038"/>
            <a:ext cx="2121449" cy="7294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Grouper 5"/>
          <p:cNvGrpSpPr/>
          <p:nvPr/>
        </p:nvGrpSpPr>
        <p:grpSpPr>
          <a:xfrm>
            <a:off x="6842167" y="4019442"/>
            <a:ext cx="4114282" cy="2133709"/>
            <a:chOff x="2651167" y="3689242"/>
            <a:chExt cx="4114282" cy="2133709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651167" y="3689242"/>
              <a:ext cx="4114282" cy="2133709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462" y="3901108"/>
              <a:ext cx="1394088" cy="1002301"/>
            </a:xfrm>
            <a:prstGeom prst="rect">
              <a:avLst/>
            </a:prstGeom>
          </p:spPr>
        </p:pic>
      </p:grpSp>
      <p:cxnSp>
        <p:nvCxnSpPr>
          <p:cNvPr id="35" name="Connecteur droit avec flèche 34"/>
          <p:cNvCxnSpPr/>
          <p:nvPr/>
        </p:nvCxnSpPr>
        <p:spPr>
          <a:xfrm>
            <a:off x="1969152" y="3149720"/>
            <a:ext cx="12048" cy="104151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372738" y="3366208"/>
            <a:ext cx="2959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2060"/>
                </a:solidFill>
              </a:rPr>
              <a:t>Acquisition </a:t>
            </a:r>
            <a:r>
              <a:rPr lang="fr-FR" sz="1600" b="1" smtClean="0">
                <a:solidFill>
                  <a:srgbClr val="002060"/>
                </a:solidFill>
              </a:rPr>
              <a:t>des  données en temps   réel</a:t>
            </a:r>
            <a:endParaRPr lang="fr-FR" sz="1600" b="1" dirty="0" smtClean="0">
              <a:solidFill>
                <a:srgbClr val="002060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 rot="2241258">
            <a:off x="3647380" y="3307215"/>
            <a:ext cx="1380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 smtClean="0">
                <a:solidFill>
                  <a:srgbClr val="002060"/>
                </a:solidFill>
              </a:rPr>
              <a:t>Imageries</a:t>
            </a:r>
          </a:p>
          <a:p>
            <a:pPr>
              <a:lnSpc>
                <a:spcPct val="150000"/>
              </a:lnSpc>
            </a:pPr>
            <a:r>
              <a:rPr lang="fr-FR" sz="1600" b="1" dirty="0" smtClean="0">
                <a:solidFill>
                  <a:srgbClr val="002060"/>
                </a:solidFill>
              </a:rPr>
              <a:t>infrarouge</a:t>
            </a:r>
          </a:p>
        </p:txBody>
      </p:sp>
      <p:pic>
        <p:nvPicPr>
          <p:cNvPr id="39" name="Image 38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5" t="34602" r="29776" b="36911"/>
          <a:stretch/>
        </p:blipFill>
        <p:spPr bwMode="auto">
          <a:xfrm>
            <a:off x="4528103" y="4133742"/>
            <a:ext cx="1722387" cy="13051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7" name="Connecteur droit avec flèche 36"/>
          <p:cNvCxnSpPr/>
          <p:nvPr/>
        </p:nvCxnSpPr>
        <p:spPr>
          <a:xfrm>
            <a:off x="3450118" y="3116652"/>
            <a:ext cx="1684602" cy="121625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>
            <a:off x="5160836" y="5950180"/>
            <a:ext cx="1659205" cy="730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5078202" y="5499294"/>
            <a:ext cx="1380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 smtClean="0">
                <a:solidFill>
                  <a:srgbClr val="002060"/>
                </a:solidFill>
              </a:rPr>
              <a:t>Traitement</a:t>
            </a:r>
          </a:p>
          <a:p>
            <a:pPr>
              <a:lnSpc>
                <a:spcPct val="150000"/>
              </a:lnSpc>
            </a:pPr>
            <a:r>
              <a:rPr lang="fr-FR" sz="1600" b="1" dirty="0">
                <a:solidFill>
                  <a:srgbClr val="002060"/>
                </a:solidFill>
              </a:rPr>
              <a:t>d</a:t>
            </a:r>
            <a:r>
              <a:rPr lang="fr-FR" sz="1600" b="1" dirty="0" smtClean="0">
                <a:solidFill>
                  <a:srgbClr val="002060"/>
                </a:solidFill>
              </a:rPr>
              <a:t>’images</a:t>
            </a:r>
          </a:p>
        </p:txBody>
      </p:sp>
      <p:cxnSp>
        <p:nvCxnSpPr>
          <p:cNvPr id="43" name="Connecteur droit avec flèche 42"/>
          <p:cNvCxnSpPr/>
          <p:nvPr/>
        </p:nvCxnSpPr>
        <p:spPr>
          <a:xfrm>
            <a:off x="9093852" y="5733811"/>
            <a:ext cx="12048" cy="59648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7124700" y="6259782"/>
            <a:ext cx="3920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 smtClean="0">
                <a:solidFill>
                  <a:srgbClr val="002060"/>
                </a:solidFill>
              </a:rPr>
              <a:t>Détermination des </a:t>
            </a:r>
            <a:r>
              <a:rPr lang="fr-FR" sz="1600" b="1" smtClean="0">
                <a:solidFill>
                  <a:srgbClr val="002060"/>
                </a:solidFill>
              </a:rPr>
              <a:t>déperditions surfaciques</a:t>
            </a:r>
            <a:endParaRPr lang="fr-FR" sz="1600" b="1" dirty="0" smtClean="0">
              <a:solidFill>
                <a:srgbClr val="002060"/>
              </a:solidFill>
            </a:endParaRPr>
          </a:p>
        </p:txBody>
      </p:sp>
      <p:sp>
        <p:nvSpPr>
          <p:cNvPr id="25" name="Titre 1"/>
          <p:cNvSpPr txBox="1">
            <a:spLocks/>
          </p:cNvSpPr>
          <p:nvPr/>
        </p:nvSpPr>
        <p:spPr>
          <a:xfrm>
            <a:off x="469900" y="257096"/>
            <a:ext cx="11219623" cy="467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rgbClr val="003399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mtClean="0"/>
              <a:t>Instrumentation et </a:t>
            </a:r>
            <a:r>
              <a:rPr lang="fr-FR" sz="3200" b="1" smtClean="0"/>
              <a:t>suivi</a:t>
            </a:r>
            <a:r>
              <a:rPr lang="en-US" sz="3200" b="1" smtClean="0"/>
              <a:t> énergétique d’un </a:t>
            </a:r>
            <a:r>
              <a:rPr lang="fr-FR" sz="3200" b="1" smtClean="0"/>
              <a:t>bâtiment en bauge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8254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rance Channel England">
      <a:dk1>
        <a:sysClr val="windowText" lastClr="000000"/>
      </a:dk1>
      <a:lt1>
        <a:sysClr val="window" lastClr="FFFFFF"/>
      </a:lt1>
      <a:dk2>
        <a:srgbClr val="003399"/>
      </a:dk2>
      <a:lt2>
        <a:srgbClr val="9FAEE5"/>
      </a:lt2>
      <a:accent1>
        <a:srgbClr val="FFFF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696</Words>
  <Application>Microsoft Office PowerPoint</Application>
  <PresentationFormat>Grand écran</PresentationFormat>
  <Paragraphs>92</Paragraphs>
  <Slides>8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Garamond</vt:lpstr>
      <vt:lpstr>Wingdings</vt:lpstr>
      <vt:lpstr>Office Theme</vt:lpstr>
      <vt:lpstr>Instrumentation et suivi énergétique</vt:lpstr>
      <vt:lpstr>Instrumentation et suivi énergétique </vt:lpstr>
      <vt:lpstr>Étude du transfert d’eau à l’échelle du laboratoire </vt:lpstr>
      <vt:lpstr>Étude du transfert d’eau à l’échelle réelle </vt:lpstr>
      <vt:lpstr>Simulation de la consommation énergétique d'un bâtiment en bauge</vt:lpstr>
      <vt:lpstr>Modélisation de la consommation énergétique d'un bâtiment en bauge</vt:lpstr>
      <vt:lpstr>Instrumentation et suivi énergétique d’un bâtiment en bauge</vt:lpstr>
      <vt:lpstr>Présentation PowerPoint</vt:lpstr>
    </vt:vector>
  </TitlesOfParts>
  <Company>Université de Caen Normandie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Ahmed Nouamane Belhaj</dc:creator>
  <cp:lastModifiedBy>AMPHI1</cp:lastModifiedBy>
  <cp:revision>119</cp:revision>
  <cp:lastPrinted>2019-11-18T11:19:55Z</cp:lastPrinted>
  <dcterms:created xsi:type="dcterms:W3CDTF">2019-11-14T09:27:25Z</dcterms:created>
  <dcterms:modified xsi:type="dcterms:W3CDTF">2019-11-21T15:33:51Z</dcterms:modified>
</cp:coreProperties>
</file>