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9" r:id="rId5"/>
    <p:sldId id="282" r:id="rId6"/>
    <p:sldId id="274" r:id="rId7"/>
    <p:sldId id="275" r:id="rId8"/>
    <p:sldId id="276" r:id="rId9"/>
    <p:sldId id="277" r:id="rId10"/>
    <p:sldId id="279" r:id="rId11"/>
    <p:sldId id="283" r:id="rId12"/>
    <p:sldId id="284" r:id="rId13"/>
    <p:sldId id="281" r:id="rId14"/>
    <p:sldId id="286" r:id="rId15"/>
    <p:sldId id="28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ADCB57"/>
    <a:srgbClr val="FFCC00"/>
    <a:srgbClr val="9FA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75583" autoAdjust="0"/>
  </p:normalViewPr>
  <p:slideViewPr>
    <p:cSldViewPr snapToGrid="0">
      <p:cViewPr varScale="1">
        <p:scale>
          <a:sx n="77" d="100"/>
          <a:sy n="77" d="100"/>
        </p:scale>
        <p:origin x="120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73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5B18-7A2D-4682-AB42-51E108B415C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CFC5-79D4-4711-A81B-04DDDD42009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7858-B4F7-4B7F-9A3F-DE3E3BF3D33E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8CEE-10BE-4964-8D1D-39C11D694B8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BA90A5-5962-41AD-B8A7-F0164E50B49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7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</p:spPr>
        <p:txBody>
          <a:bodyPr anchor="b">
            <a:normAutofit/>
          </a:bodyPr>
          <a:lstStyle>
            <a:lvl1pPr algn="ctr">
              <a:defRPr sz="5000"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9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51" y="4381"/>
            <a:ext cx="4218432" cy="252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23768" b="23297"/>
          <a:stretch/>
        </p:blipFill>
        <p:spPr>
          <a:xfrm>
            <a:off x="11130456" y="1501877"/>
            <a:ext cx="809296" cy="71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75" y="5585063"/>
            <a:ext cx="6574890" cy="1241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3" y="5650370"/>
            <a:ext cx="1966750" cy="11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110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676650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solidFill>
                  <a:srgbClr val="003399"/>
                </a:solidFill>
                <a:latin typeface="+mn-lt"/>
              </a:defRPr>
            </a:lvl2pPr>
            <a:lvl3pPr>
              <a:defRPr>
                <a:solidFill>
                  <a:srgbClr val="003399"/>
                </a:solidFill>
                <a:latin typeface="+mn-lt"/>
              </a:defRPr>
            </a:lvl3pPr>
            <a:lvl4pPr>
              <a:defRPr>
                <a:solidFill>
                  <a:srgbClr val="003399"/>
                </a:solidFill>
                <a:latin typeface="+mn-lt"/>
              </a:defRPr>
            </a:lvl4pPr>
            <a:lvl5pPr>
              <a:defRPr>
                <a:solidFill>
                  <a:srgbClr val="003399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 rot="162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8" name="AutoShape 2"/>
            <p:cNvSpPr>
              <a:spLocks noChangeArrowheads="1"/>
            </p:cNvSpPr>
            <p:nvPr userDrawn="1"/>
          </p:nvSpPr>
          <p:spPr bwMode="auto"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AutoShape 3"/>
            <p:cNvSpPr>
              <a:spLocks noChangeArrowheads="1"/>
            </p:cNvSpPr>
            <p:nvPr userDrawn="1"/>
          </p:nvSpPr>
          <p:spPr bwMode="auto"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AutoShape 4"/>
            <p:cNvSpPr>
              <a:spLocks noChangeArrowheads="1"/>
            </p:cNvSpPr>
            <p:nvPr userDrawn="1"/>
          </p:nvSpPr>
          <p:spPr bwMode="auto"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3" y="5650370"/>
            <a:ext cx="1966258" cy="117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9"/>
          <a:stretch/>
        </p:blipFill>
        <p:spPr>
          <a:xfrm>
            <a:off x="1405702" y="6311772"/>
            <a:ext cx="845303" cy="372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37" y="5800830"/>
            <a:ext cx="5162557" cy="8831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26" y="6076949"/>
            <a:ext cx="1295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75A-8DCC-4C29-B4FE-79767120A70C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2613-E1E9-48F0-B4B9-639AE5E60F0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aringey.gov.uk/environment-and-waste/going-green/energy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09763" y="288925"/>
            <a:ext cx="9464675" cy="706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sz="3600" b="1" dirty="0">
              <a:solidFill>
                <a:srgbClr val="9FAE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94000" y="2844800"/>
            <a:ext cx="600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003399"/>
                </a:solidFill>
              </a:rPr>
              <a:t>Le suivi</a:t>
            </a:r>
            <a:endParaRPr lang="fr-FR" sz="6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48" y="1810272"/>
            <a:ext cx="8463736" cy="4476750"/>
          </a:xfrm>
        </p:spPr>
        <p:txBody>
          <a:bodyPr>
            <a:normAutofit/>
          </a:bodyPr>
          <a:lstStyle/>
          <a:p>
            <a:r>
              <a:rPr lang="fr-FR" dirty="0" smtClean="0"/>
              <a:t>Etanchéité à l’air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Test de la porte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soufflante</a:t>
            </a:r>
            <a:r>
              <a:rPr lang="fr-FR" dirty="0" smtClean="0"/>
              <a:t> permettant d’obtenir </a:t>
            </a:r>
            <a:r>
              <a:rPr lang="fr-FR" dirty="0"/>
              <a:t>les données d'infiltration </a:t>
            </a:r>
            <a:r>
              <a:rPr lang="fr-FR" dirty="0" smtClean="0"/>
              <a:t>d'air</a:t>
            </a:r>
            <a:r>
              <a:rPr lang="en-GB" dirty="0" smtClean="0">
                <a:sym typeface="Wingdings" panose="05000000000000000000" pitchFamily="2" charset="2"/>
              </a:rPr>
              <a:t>.</a:t>
            </a:r>
            <a:endParaRPr lang="en-GB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GB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en-GB" dirty="0"/>
          </a:p>
          <a:p>
            <a:r>
              <a:rPr lang="fr-FR" dirty="0" smtClean="0"/>
              <a:t>Confort acoustique</a:t>
            </a: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fr-FR" dirty="0"/>
              <a:t>Mesures </a:t>
            </a:r>
            <a:r>
              <a:rPr lang="fr-FR" dirty="0" smtClean="0"/>
              <a:t>selon </a:t>
            </a:r>
            <a:r>
              <a:rPr lang="fr-FR" dirty="0"/>
              <a:t>la norme BS </a:t>
            </a:r>
            <a:r>
              <a:rPr lang="fr-FR" dirty="0" smtClean="0"/>
              <a:t>8233 relative </a:t>
            </a:r>
            <a:r>
              <a:rPr lang="fr-FR" dirty="0"/>
              <a:t>à l'isolation acoustique et à la réduction du bruit dans les </a:t>
            </a:r>
            <a:r>
              <a:rPr lang="fr-FR" dirty="0" smtClean="0"/>
              <a:t>bâtiments.</a:t>
            </a:r>
            <a:endParaRPr lang="en-GB" dirty="0"/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36" y="1690688"/>
            <a:ext cx="2593196" cy="18656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2"/>
          <a:stretch/>
        </p:blipFill>
        <p:spPr>
          <a:xfrm>
            <a:off x="9102827" y="3865562"/>
            <a:ext cx="2521639" cy="2616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Suivi du bâtiment en utilisation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0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Comment seront utilisées les données obtenues ?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640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Toutes ces informations et données permettront au projet </a:t>
            </a:r>
            <a:r>
              <a:rPr lang="fr-FR" dirty="0" err="1" smtClean="0"/>
              <a:t>CobBauge</a:t>
            </a:r>
            <a:r>
              <a:rPr lang="fr-FR" dirty="0" smtClean="0"/>
              <a:t> de déterminer:</a:t>
            </a:r>
          </a:p>
          <a:p>
            <a:pPr lvl="1"/>
            <a:r>
              <a:rPr lang="fr-FR" sz="2600" dirty="0" smtClean="0"/>
              <a:t>La consommation « conventionnelle » d’énergie selon la règlementation </a:t>
            </a:r>
            <a:r>
              <a:rPr lang="en-GB" sz="2600" dirty="0" smtClean="0"/>
              <a:t>: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Éléments réglementaires: chauffage, </a:t>
            </a:r>
            <a:r>
              <a:rPr lang="fr-FR" dirty="0" smtClean="0"/>
              <a:t>climatisation, </a:t>
            </a:r>
            <a:r>
              <a:rPr lang="fr-FR" dirty="0"/>
              <a:t>production d'eau chaude, éclairage et auxiliaires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Énergie primaire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Consommation calculée dans des conditions climatiques, </a:t>
            </a:r>
            <a:r>
              <a:rPr lang="fr-FR" dirty="0" smtClean="0"/>
              <a:t>d’occupation </a:t>
            </a:r>
            <a:r>
              <a:rPr lang="fr-FR" dirty="0"/>
              <a:t>et </a:t>
            </a:r>
            <a:r>
              <a:rPr lang="fr-FR" dirty="0" smtClean="0"/>
              <a:t>d’utilisation </a:t>
            </a:r>
            <a:r>
              <a:rPr lang="fr-FR" dirty="0"/>
              <a:t>du bâtiment conventionnel défini par la </a:t>
            </a:r>
            <a:r>
              <a:rPr lang="fr-FR" dirty="0" smtClean="0"/>
              <a:t>réglementation</a:t>
            </a:r>
          </a:p>
          <a:p>
            <a:pPr lvl="1"/>
            <a:endParaRPr lang="en-GB" dirty="0" smtClean="0"/>
          </a:p>
          <a:p>
            <a:pPr lvl="1"/>
            <a:r>
              <a:rPr lang="fr-FR" dirty="0" smtClean="0"/>
              <a:t>La consommation d’énergie estimée pour s’adapter à chaque projet </a:t>
            </a:r>
            <a:r>
              <a:rPr lang="en-GB" dirty="0" smtClean="0"/>
              <a:t>: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Conditions climatiques </a:t>
            </a:r>
            <a:r>
              <a:rPr lang="fr-FR" dirty="0" smtClean="0"/>
              <a:t>ajustées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 smtClean="0"/>
              <a:t>Scénarios d'occupation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 smtClean="0"/>
              <a:t>Impact des utilisateurs futurs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 smtClean="0"/>
              <a:t>Consommation </a:t>
            </a:r>
            <a:r>
              <a:rPr lang="fr-FR" dirty="0"/>
              <a:t>estimée d'éléments "non réglementaires</a:t>
            </a:r>
            <a:r>
              <a:rPr lang="fr-FR" dirty="0" smtClean="0"/>
              <a:t>"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Toutes ces informations et données permettront au projet </a:t>
            </a:r>
            <a:r>
              <a:rPr lang="fr-FR" dirty="0" err="1"/>
              <a:t>CobBauge</a:t>
            </a:r>
            <a:r>
              <a:rPr lang="fr-FR" dirty="0"/>
              <a:t> </a:t>
            </a:r>
            <a:r>
              <a:rPr lang="fr-FR" dirty="0" smtClean="0"/>
              <a:t>d’optimiser:</a:t>
            </a:r>
            <a:endParaRPr lang="en-GB" dirty="0"/>
          </a:p>
          <a:p>
            <a:pPr lvl="1"/>
            <a:r>
              <a:rPr lang="fr-FR" dirty="0" smtClean="0"/>
              <a:t>L’influence de la conception/des matériaux influencent la </a:t>
            </a:r>
            <a:r>
              <a:rPr lang="fr-FR" dirty="0"/>
              <a:t>faible consommation </a:t>
            </a:r>
            <a:r>
              <a:rPr lang="fr-FR" dirty="0" smtClean="0"/>
              <a:t>d'énergie des bâtiments</a:t>
            </a:r>
          </a:p>
          <a:p>
            <a:pPr lvl="1"/>
            <a:endParaRPr lang="en-GB" dirty="0"/>
          </a:p>
          <a:p>
            <a:pPr lvl="1"/>
            <a:r>
              <a:rPr lang="fr-FR" dirty="0"/>
              <a:t>La manière dont le bâtiment offre un bon confort </a:t>
            </a:r>
            <a:r>
              <a:rPr lang="fr-FR" dirty="0" smtClean="0"/>
              <a:t>thermique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fr-FR" dirty="0"/>
              <a:t>La relation entre la performance du bâtiment </a:t>
            </a:r>
            <a:r>
              <a:rPr lang="fr-FR" dirty="0" smtClean="0"/>
              <a:t>et la satisfaction aux exigences réglementaires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Comment seront utilisées les données obtenues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177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Toutes ces informations et données permettront au projet </a:t>
            </a:r>
            <a:r>
              <a:rPr lang="fr-FR" dirty="0" err="1"/>
              <a:t>CobBauge</a:t>
            </a:r>
            <a:r>
              <a:rPr lang="fr-FR" dirty="0"/>
              <a:t> d’optimiser:</a:t>
            </a:r>
            <a:endParaRPr lang="en-GB" dirty="0"/>
          </a:p>
          <a:p>
            <a:pPr lvl="1"/>
            <a:r>
              <a:rPr lang="fr-FR" dirty="0"/>
              <a:t>Le processus de construction, en termes de rapidité, d'assurance qualité et d'adaptabilité aux différentes demandes </a:t>
            </a:r>
            <a:r>
              <a:rPr lang="fr-FR" dirty="0" smtClean="0"/>
              <a:t>régionales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La </a:t>
            </a:r>
            <a:r>
              <a:rPr lang="fr-FR" dirty="0"/>
              <a:t>possibilité de minimiser le coût de ces </a:t>
            </a:r>
            <a:r>
              <a:rPr lang="fr-FR" dirty="0" smtClean="0"/>
              <a:t>bâtiments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caractéristiques que les occupants / clients / entrepreneurs / concepteurs / ingénieurs considèrent </a:t>
            </a:r>
            <a:r>
              <a:rPr lang="fr-FR" dirty="0" smtClean="0"/>
              <a:t>importantes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Comment seront utilisées les données obtenues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16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Pourquoi</a:t>
            </a:r>
            <a:r>
              <a:rPr lang="en-GB" dirty="0" smtClean="0"/>
              <a:t> un </a:t>
            </a:r>
            <a:r>
              <a:rPr lang="en-GB" dirty="0" err="1" smtClean="0"/>
              <a:t>suivi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1161734" cy="3676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Le principal objectif du projet </a:t>
            </a:r>
            <a:r>
              <a:rPr lang="fr-FR" dirty="0" err="1" smtClean="0"/>
              <a:t>CobBauge</a:t>
            </a:r>
            <a:r>
              <a:rPr lang="fr-FR" dirty="0" smtClean="0"/>
              <a:t> est de produire des maisons/bâtiments</a:t>
            </a:r>
            <a:r>
              <a:rPr lang="en-GB" dirty="0" smtClean="0"/>
              <a:t>: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fr-FR" dirty="0" smtClean="0"/>
              <a:t>Simple à construire et</a:t>
            </a:r>
            <a:r>
              <a:rPr lang="en-GB" dirty="0" smtClean="0"/>
              <a:t> </a:t>
            </a:r>
            <a:r>
              <a:rPr lang="fr-FR" dirty="0" smtClean="0"/>
              <a:t>nécessitant </a:t>
            </a:r>
            <a:r>
              <a:rPr lang="fr-FR" dirty="0"/>
              <a:t>peu d'énergie dans leur </a:t>
            </a:r>
            <a:r>
              <a:rPr lang="fr-FR" dirty="0" smtClean="0"/>
              <a:t>construction</a:t>
            </a:r>
            <a:endParaRPr lang="en-GB" dirty="0" smtClean="0"/>
          </a:p>
          <a:p>
            <a:r>
              <a:rPr lang="fr-FR" dirty="0" smtClean="0"/>
              <a:t>Confortable en été et en hiver</a:t>
            </a:r>
          </a:p>
          <a:p>
            <a:r>
              <a:rPr lang="fr-FR" dirty="0" smtClean="0"/>
              <a:t>Utilisant peu d’énergie en utilisation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3 </a:t>
            </a:r>
            <a:r>
              <a:rPr lang="fr-FR" dirty="0"/>
              <a:t>types de </a:t>
            </a:r>
            <a:r>
              <a:rPr lang="fr-FR" dirty="0" smtClean="0"/>
              <a:t>suivis </a:t>
            </a:r>
            <a:r>
              <a:rPr lang="fr-FR" dirty="0"/>
              <a:t>différents sont nécessaires pour évaluer la performance des bâtiments </a:t>
            </a:r>
            <a:r>
              <a:rPr lang="fr-FR" dirty="0" smtClean="0"/>
              <a:t>construits </a:t>
            </a:r>
            <a:r>
              <a:rPr lang="fr-FR" dirty="0"/>
              <a:t>et </a:t>
            </a:r>
            <a:r>
              <a:rPr lang="fr-FR" dirty="0" smtClean="0"/>
              <a:t>du </a:t>
            </a:r>
            <a:r>
              <a:rPr lang="fr-FR" dirty="0"/>
              <a:t>processus de construction</a:t>
            </a:r>
            <a:r>
              <a:rPr lang="fr-F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Le </a:t>
            </a:r>
            <a:r>
              <a:rPr lang="en-GB" dirty="0" err="1" smtClean="0"/>
              <a:t>suivi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6" y="1343000"/>
            <a:ext cx="11391864" cy="3676650"/>
          </a:xfrm>
        </p:spPr>
        <p:txBody>
          <a:bodyPr>
            <a:normAutofit/>
          </a:bodyPr>
          <a:lstStyle/>
          <a:p>
            <a:r>
              <a:rPr lang="en-GB" sz="3600" dirty="0"/>
              <a:t>3 phases :</a:t>
            </a:r>
          </a:p>
          <a:p>
            <a:pPr lvl="2"/>
            <a:r>
              <a:rPr lang="en-GB" sz="2800" dirty="0" smtClean="0"/>
              <a:t>Pendant la construction</a:t>
            </a:r>
            <a:endParaRPr lang="en-GB" sz="2800" dirty="0"/>
          </a:p>
          <a:p>
            <a:pPr lvl="2"/>
            <a:r>
              <a:rPr lang="fr-FR" sz="2800" dirty="0" smtClean="0"/>
              <a:t>Lors de l’utilisation du bâtiment (mesure de l’atmosphère intérieur) </a:t>
            </a:r>
          </a:p>
          <a:p>
            <a:pPr lvl="2"/>
            <a:r>
              <a:rPr lang="fr-FR" sz="2800" dirty="0" smtClean="0"/>
              <a:t>Energie utilisée (pour le chauffage et l’eau chaude)</a:t>
            </a:r>
          </a:p>
          <a:p>
            <a:pPr lvl="2"/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7" y="3498487"/>
            <a:ext cx="2654327" cy="291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26941" y="6415038"/>
            <a:ext cx="2322631" cy="44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 smtClean="0"/>
              <a:t>Keefe, L. Devon Earth Building Association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1026" name="Picture 2" descr="Image result for people heating in a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93" y="40852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9367" y="6280986"/>
            <a:ext cx="19431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2">
                    <a:lumMod val="50000"/>
                  </a:schemeClr>
                </a:solidFill>
              </a:rPr>
              <a:t>www.shieldguardinspections.com</a:t>
            </a:r>
          </a:p>
        </p:txBody>
      </p:sp>
      <p:pic>
        <p:nvPicPr>
          <p:cNvPr id="1030" name="Picture 6" descr="https://www.haringey.gov.uk/sites/haringeygovuk/files/styles/panopoly_image_original/public/house_heatloss.gif?itok=GDN2Ms1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77" y="3660943"/>
            <a:ext cx="2487526" cy="24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10179" y="6168816"/>
            <a:ext cx="215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hlinkClick r:id="rId5"/>
              </a:rPr>
              <a:t>https://www.haringey.gov.uk/environment-and-waste/going-green/energy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101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Suivi</a:t>
            </a:r>
            <a:r>
              <a:rPr lang="en-GB" dirty="0" smtClean="0"/>
              <a:t> pendant la 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Vidéo time-lapse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Outil de communication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Technique de construction </a:t>
            </a:r>
            <a:r>
              <a:rPr lang="fr-FR" dirty="0" err="1" smtClean="0">
                <a:sym typeface="Wingdings" panose="05000000000000000000" pitchFamily="2" charset="2"/>
              </a:rPr>
              <a:t>CobBauge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Station météo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Paramètres: vent, pluie, température, ensoleillement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Influence sur les paramètres de construction 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00" y="3686175"/>
            <a:ext cx="2857500" cy="2857500"/>
          </a:xfrm>
          <a:prstGeom prst="rect">
            <a:avLst/>
          </a:prstGeom>
        </p:spPr>
      </p:pic>
      <p:pic>
        <p:nvPicPr>
          <p:cNvPr id="5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4236" y="1819732"/>
            <a:ext cx="2279041" cy="17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Suivi</a:t>
            </a:r>
            <a:r>
              <a:rPr lang="en-GB" dirty="0"/>
              <a:t> pendant la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6151253" cy="3676650"/>
          </a:xfrm>
        </p:spPr>
        <p:txBody>
          <a:bodyPr>
            <a:normAutofit/>
          </a:bodyPr>
          <a:lstStyle/>
          <a:p>
            <a:r>
              <a:rPr lang="fr-FR" dirty="0" smtClean="0"/>
              <a:t>Teneur en eau du mur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Paramètres: 2 mélanges, profondeur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Influence du temps et de l’orientation du mur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Tassement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Paramètres: 2 mélanges, </a:t>
            </a:r>
            <a:r>
              <a:rPr lang="fr-FR" dirty="0" smtClean="0">
                <a:sym typeface="Wingdings" panose="05000000000000000000" pitchFamily="2" charset="2"/>
              </a:rPr>
              <a:t>séchage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Influence du temps et de l’orientation du </a:t>
            </a:r>
            <a:r>
              <a:rPr lang="fr-FR" dirty="0" smtClean="0">
                <a:sym typeface="Wingdings" panose="05000000000000000000" pitchFamily="2" charset="2"/>
              </a:rPr>
              <a:t>mur</a:t>
            </a: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12000" y="1690688"/>
            <a:ext cx="990600" cy="180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102600" y="1690688"/>
            <a:ext cx="990600" cy="180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1246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4040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834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9755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279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4200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6994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8978899" y="2463800"/>
            <a:ext cx="100800" cy="10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792" t="849" r="792" b="1476"/>
          <a:stretch/>
        </p:blipFill>
        <p:spPr>
          <a:xfrm>
            <a:off x="9450522" y="1800837"/>
            <a:ext cx="2485754" cy="16122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26448" y="4251325"/>
            <a:ext cx="2401902" cy="180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46507" y="4508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211953" y="4508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727399" y="4508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667999" y="4508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224377" y="4508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771907" y="51181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237353" y="51181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752799" y="51181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693399" y="51181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0249777" y="51181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771907" y="5651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9237353" y="5651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752799" y="5651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0693399" y="5651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0249777" y="5651500"/>
            <a:ext cx="100800" cy="10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6" y="4345352"/>
            <a:ext cx="1647095" cy="164709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500"/>
          <a:stretch/>
        </p:blipFill>
        <p:spPr>
          <a:xfrm>
            <a:off x="11271172" y="4454525"/>
            <a:ext cx="845185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Retour d’information des constructeurs concernant :</a:t>
            </a:r>
          </a:p>
          <a:p>
            <a:pPr lvl="1"/>
            <a:r>
              <a:rPr lang="fr-FR" dirty="0" smtClean="0"/>
              <a:t>Quantité de matériaux utilisés</a:t>
            </a:r>
          </a:p>
          <a:p>
            <a:pPr lvl="1"/>
            <a:r>
              <a:rPr lang="fr-FR" dirty="0" smtClean="0"/>
              <a:t>Les méthodes de production</a:t>
            </a:r>
          </a:p>
          <a:p>
            <a:pPr lvl="1"/>
            <a:r>
              <a:rPr lang="fr-FR" dirty="0" smtClean="0"/>
              <a:t>Problèmes particuliers rencontrés</a:t>
            </a:r>
          </a:p>
          <a:p>
            <a:pPr lvl="1"/>
            <a:r>
              <a:rPr lang="fr-FR" dirty="0" smtClean="0"/>
              <a:t>Retour d’information sur les coûts et les manières de rendre la construction plus économique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Suivi</a:t>
            </a:r>
            <a:r>
              <a:rPr lang="en-GB" dirty="0"/>
              <a:t> pendant la construction</a:t>
            </a:r>
          </a:p>
        </p:txBody>
      </p:sp>
    </p:spTree>
    <p:extLst>
      <p:ext uri="{BB962C8B-B14F-4D97-AF65-F5344CB8AC3E}">
        <p14:creationId xmlns:p14="http://schemas.microsoft.com/office/powerpoint/2010/main" val="2015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Suivi du bâtiment en utilisation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98" y="1828600"/>
            <a:ext cx="10515600" cy="4476750"/>
          </a:xfrm>
        </p:spPr>
        <p:txBody>
          <a:bodyPr>
            <a:normAutofit/>
          </a:bodyPr>
          <a:lstStyle/>
          <a:p>
            <a:r>
              <a:rPr lang="fr-FR" dirty="0" smtClean="0"/>
              <a:t>Environnement intérieur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Paramètres: température, humidité relative, qualité de l’air (</a:t>
            </a:r>
            <a:r>
              <a:rPr lang="fr-FR" dirty="0" err="1" smtClean="0">
                <a:sym typeface="Wingdings" panose="05000000000000000000" pitchFamily="2" charset="2"/>
              </a:rPr>
              <a:t>COVs</a:t>
            </a:r>
            <a:r>
              <a:rPr lang="fr-FR" dirty="0" smtClean="0">
                <a:sym typeface="Wingdings" panose="05000000000000000000" pitchFamily="2" charset="2"/>
              </a:rPr>
              <a:t>, particules)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Influence du temps et de l’activité humaine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2400" y="3898462"/>
            <a:ext cx="2375801" cy="178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94" y="3675664"/>
            <a:ext cx="2837826" cy="21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98" y="1366109"/>
            <a:ext cx="10515600" cy="44767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r>
              <a:rPr lang="fr-FR" dirty="0" smtClean="0"/>
              <a:t>Imagerie</a:t>
            </a:r>
            <a:r>
              <a:rPr lang="en-GB" dirty="0" smtClean="0"/>
              <a:t> </a:t>
            </a:r>
            <a:r>
              <a:rPr lang="fr-FR" dirty="0" smtClean="0"/>
              <a:t>thermique</a:t>
            </a: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Détecter la présence de ponts thermiques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45" y="3000100"/>
            <a:ext cx="5621710" cy="37478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Suivi du bâtiment en utilisation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38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04" y="955337"/>
            <a:ext cx="10515600" cy="44767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GB" dirty="0" err="1" smtClean="0"/>
              <a:t>Mesure</a:t>
            </a:r>
            <a:r>
              <a:rPr lang="en-GB" dirty="0" smtClean="0"/>
              <a:t> des performances </a:t>
            </a:r>
            <a:r>
              <a:rPr lang="en-GB" dirty="0" err="1" smtClean="0"/>
              <a:t>thermiques</a:t>
            </a:r>
            <a:r>
              <a:rPr lang="en-GB" dirty="0" smtClean="0"/>
              <a:t> des </a:t>
            </a:r>
            <a:r>
              <a:rPr lang="en-GB" dirty="0" err="1" smtClean="0"/>
              <a:t>murs</a:t>
            </a:r>
            <a:r>
              <a:rPr lang="en-GB" dirty="0" smtClean="0"/>
              <a:t> et </a:t>
            </a:r>
            <a:r>
              <a:rPr lang="en-GB" dirty="0" smtClean="0"/>
              <a:t>co-heating </a:t>
            </a:r>
            <a:r>
              <a:rPr lang="en-GB" dirty="0"/>
              <a:t>test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GB" dirty="0" err="1" smtClean="0">
                <a:sym typeface="Wingdings" panose="05000000000000000000" pitchFamily="2" charset="2"/>
              </a:rPr>
              <a:t>Mesure</a:t>
            </a:r>
            <a:r>
              <a:rPr lang="en-GB" dirty="0" smtClean="0">
                <a:sym typeface="Wingdings" panose="05000000000000000000" pitchFamily="2" charset="2"/>
              </a:rPr>
              <a:t> de la </a:t>
            </a:r>
            <a:r>
              <a:rPr lang="en-GB" dirty="0" err="1" smtClean="0">
                <a:sym typeface="Wingdings" panose="05000000000000000000" pitchFamily="2" charset="2"/>
              </a:rPr>
              <a:t>conductivité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thermique</a:t>
            </a:r>
            <a:r>
              <a:rPr lang="en-GB" dirty="0" smtClean="0">
                <a:sym typeface="Wingdings" panose="05000000000000000000" pitchFamily="2" charset="2"/>
              </a:rPr>
              <a:t> in situ et de la </a:t>
            </a:r>
            <a:r>
              <a:rPr lang="en-GB" dirty="0" err="1" smtClean="0">
                <a:sym typeface="Wingdings" panose="05000000000000000000" pitchFamily="2" charset="2"/>
              </a:rPr>
              <a:t>quantité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totale</a:t>
            </a:r>
            <a:r>
              <a:rPr lang="en-GB" dirty="0" smtClean="0">
                <a:sym typeface="Wingdings" panose="05000000000000000000" pitchFamily="2" charset="2"/>
              </a:rPr>
              <a:t> de </a:t>
            </a:r>
            <a:r>
              <a:rPr lang="en-GB" dirty="0" err="1" smtClean="0">
                <a:sym typeface="Wingdings" panose="05000000000000000000" pitchFamily="2" charset="2"/>
              </a:rPr>
              <a:t>perte</a:t>
            </a:r>
            <a:r>
              <a:rPr lang="en-GB" dirty="0" smtClean="0">
                <a:sym typeface="Wingdings" panose="05000000000000000000" pitchFamily="2" charset="2"/>
              </a:rPr>
              <a:t> de </a:t>
            </a:r>
            <a:r>
              <a:rPr lang="en-GB" dirty="0" err="1" smtClean="0">
                <a:sym typeface="Wingdings" panose="05000000000000000000" pitchFamily="2" charset="2"/>
              </a:rPr>
              <a:t>chaleur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44" y="3635289"/>
            <a:ext cx="2984500" cy="2238375"/>
          </a:xfrm>
          <a:prstGeom prst="rect">
            <a:avLst/>
          </a:prstGeom>
        </p:spPr>
      </p:pic>
      <p:pic>
        <p:nvPicPr>
          <p:cNvPr id="1026" name="Picture 2" descr="Image result for co-heating te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91" y="3635289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04186" y="4534751"/>
            <a:ext cx="2322631" cy="44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From BSRIA, bsria.co.uk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 smtClean="0"/>
              <a:t>Suivi du bâtiment en utilisation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7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rance Channel England">
      <a:dk1>
        <a:sysClr val="windowText" lastClr="000000"/>
      </a:dk1>
      <a:lt1>
        <a:sysClr val="window" lastClr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85CDA7FA0A24DBCC13D366E1A740F" ma:contentTypeVersion="11" ma:contentTypeDescription="Create a new document." ma:contentTypeScope="" ma:versionID="e1a6e6f6d434f73f98cb7d2b3af3c9fe">
  <xsd:schema xmlns:xsd="http://www.w3.org/2001/XMLSchema" xmlns:xs="http://www.w3.org/2001/XMLSchema" xmlns:p="http://schemas.microsoft.com/office/2006/metadata/properties" xmlns:ns3="a7b97477-4dee-4510-a626-74ed8e892263" xmlns:ns4="447c075e-61cf-4125-bf98-79b6a9366f64" targetNamespace="http://schemas.microsoft.com/office/2006/metadata/properties" ma:root="true" ma:fieldsID="270c6ae5bebfad5b848cfc1cc2ee58b8" ns3:_="" ns4:_="">
    <xsd:import namespace="a7b97477-4dee-4510-a626-74ed8e892263"/>
    <xsd:import namespace="447c075e-61cf-4125-bf98-79b6a9366f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97477-4dee-4510-a626-74ed8e892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c075e-61cf-4125-bf98-79b6a9366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CCCC24-34B2-43C2-A820-6372DE25A240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a7b97477-4dee-4510-a626-74ed8e892263"/>
    <ds:schemaRef ds:uri="447c075e-61cf-4125-bf98-79b6a9366f6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78B39E5-B5B9-4E9A-B206-3F06B2C96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B8034-395D-48BE-861F-E30BAABA2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97477-4dee-4510-a626-74ed8e892263"/>
    <ds:schemaRef ds:uri="447c075e-61cf-4125-bf98-79b6a9366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461</Words>
  <Application>Microsoft Office PowerPoint</Application>
  <PresentationFormat>Grand écran</PresentationFormat>
  <Paragraphs>104</Paragraphs>
  <Slides>13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Wingdings</vt:lpstr>
      <vt:lpstr>Office Theme</vt:lpstr>
      <vt:lpstr>Présentation PowerPoint</vt:lpstr>
      <vt:lpstr>Pourquoi un suivi ?</vt:lpstr>
      <vt:lpstr>Le suivi</vt:lpstr>
      <vt:lpstr>Suivi pendant la construction</vt:lpstr>
      <vt:lpstr>Suivi pendant la construction</vt:lpstr>
      <vt:lpstr>Suivi pendant la construction</vt:lpstr>
      <vt:lpstr>Suivi du bâtiment en utilisation</vt:lpstr>
      <vt:lpstr>Suivi du bâtiment en utilisation</vt:lpstr>
      <vt:lpstr>Suivi du bâtiment en utilisation</vt:lpstr>
      <vt:lpstr>Suivi du bâtiment en utilisation</vt:lpstr>
      <vt:lpstr>Comment seront utilisées les données obtenues ?</vt:lpstr>
      <vt:lpstr>Comment seront utilisées les données obtenues ?</vt:lpstr>
      <vt:lpstr>Comment seront utilisées les données obtenues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Petraityte, Aiste</dc:creator>
  <cp:lastModifiedBy>ESITC Caen - malo.leguern@esitc-caen.fr</cp:lastModifiedBy>
  <cp:revision>141</cp:revision>
  <dcterms:created xsi:type="dcterms:W3CDTF">2016-04-11T07:06:32Z</dcterms:created>
  <dcterms:modified xsi:type="dcterms:W3CDTF">2019-11-18T08:26:11Z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0x01010078C85CDA7FA0A24DBCC13D366E1A740F</vt:lpwstr>
  </property>
</Properties>
</file>