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9" r:id="rId5"/>
    <p:sldId id="282" r:id="rId6"/>
    <p:sldId id="284" r:id="rId7"/>
    <p:sldId id="285" r:id="rId8"/>
    <p:sldId id="274" r:id="rId9"/>
    <p:sldId id="275" r:id="rId10"/>
    <p:sldId id="286" r:id="rId11"/>
    <p:sldId id="278" r:id="rId12"/>
    <p:sldId id="276" r:id="rId13"/>
    <p:sldId id="277" r:id="rId14"/>
    <p:sldId id="279" r:id="rId15"/>
    <p:sldId id="281" r:id="rId16"/>
    <p:sldId id="280" r:id="rId17"/>
    <p:sldId id="283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ADCB57"/>
    <a:srgbClr val="FFCC00"/>
    <a:srgbClr val="9FA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0" autoAdjust="0"/>
    <p:restoredTop sz="89902" autoAdjust="0"/>
  </p:normalViewPr>
  <p:slideViewPr>
    <p:cSldViewPr snapToGrid="0">
      <p:cViewPr varScale="1">
        <p:scale>
          <a:sx n="67" d="100"/>
          <a:sy n="67" d="100"/>
        </p:scale>
        <p:origin x="83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05B18-7A2D-4682-AB42-51E108B415CF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7CFC5-79D4-4711-A81B-04DDDD42009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15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F7858-B4F7-4B7F-9A3F-DE3E3BF3D33E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48CEE-10BE-4964-8D1D-39C11D694B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1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BA90A5-5962-41AD-B8A7-F0164E50B49C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1735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8CEE-10BE-4964-8D1D-39C11D694B8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7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8CEE-10BE-4964-8D1D-39C11D694B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60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8CEE-10BE-4964-8D1D-39C11D694B8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792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8CEE-10BE-4964-8D1D-39C11D694B8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1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8CEE-10BE-4964-8D1D-39C11D694B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86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8CEE-10BE-4964-8D1D-39C11D694B8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818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90047"/>
            <a:ext cx="9144000" cy="903085"/>
          </a:xfrm>
        </p:spPr>
        <p:txBody>
          <a:bodyPr anchor="b">
            <a:normAutofit/>
          </a:bodyPr>
          <a:lstStyle>
            <a:lvl1pPr algn="ctr">
              <a:defRPr sz="5000"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 rot="5400000">
            <a:off x="1622972" y="-1622972"/>
            <a:ext cx="3733175" cy="6979119"/>
            <a:chOff x="1078534" y="1042968"/>
            <a:chExt cx="23584" cy="43434"/>
          </a:xfrm>
        </p:grpSpPr>
        <p:sp>
          <p:nvSpPr>
            <p:cNvPr id="9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751" y="4381"/>
            <a:ext cx="4218432" cy="2523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r="23768" b="23297"/>
          <a:stretch/>
        </p:blipFill>
        <p:spPr>
          <a:xfrm>
            <a:off x="11130456" y="1501877"/>
            <a:ext cx="809296" cy="716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75" y="5585063"/>
            <a:ext cx="6574890" cy="1241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3" y="5650370"/>
            <a:ext cx="1966750" cy="11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7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3676650"/>
          </a:xfrm>
        </p:spPr>
        <p:txBody>
          <a:bodyPr/>
          <a:lstStyle>
            <a:lvl1pPr>
              <a:defRPr>
                <a:solidFill>
                  <a:srgbClr val="003399"/>
                </a:solidFill>
                <a:latin typeface="+mn-lt"/>
              </a:defRPr>
            </a:lvl1pPr>
            <a:lvl2pPr>
              <a:defRPr>
                <a:solidFill>
                  <a:srgbClr val="003399"/>
                </a:solidFill>
                <a:latin typeface="+mn-lt"/>
              </a:defRPr>
            </a:lvl2pPr>
            <a:lvl3pPr>
              <a:defRPr>
                <a:solidFill>
                  <a:srgbClr val="003399"/>
                </a:solidFill>
                <a:latin typeface="+mn-lt"/>
              </a:defRPr>
            </a:lvl3pPr>
            <a:lvl4pPr>
              <a:defRPr>
                <a:solidFill>
                  <a:srgbClr val="003399"/>
                </a:solidFill>
                <a:latin typeface="+mn-lt"/>
              </a:defRPr>
            </a:lvl4pPr>
            <a:lvl5pPr>
              <a:defRPr>
                <a:solidFill>
                  <a:srgbClr val="003399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" name="Group 6"/>
          <p:cNvGrpSpPr>
            <a:grpSpLocks/>
          </p:cNvGrpSpPr>
          <p:nvPr userDrawn="1"/>
        </p:nvGrpSpPr>
        <p:grpSpPr bwMode="auto">
          <a:xfrm rot="16200000">
            <a:off x="9348866" y="4014866"/>
            <a:ext cx="2392340" cy="3293927"/>
            <a:chOff x="1078534" y="1042968"/>
            <a:chExt cx="23584" cy="43434"/>
          </a:xfrm>
        </p:grpSpPr>
        <p:sp>
          <p:nvSpPr>
            <p:cNvPr id="8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1110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3676650"/>
          </a:xfrm>
        </p:spPr>
        <p:txBody>
          <a:bodyPr/>
          <a:lstStyle>
            <a:lvl1pPr>
              <a:defRPr>
                <a:solidFill>
                  <a:srgbClr val="003399"/>
                </a:solidFill>
                <a:latin typeface="+mn-lt"/>
              </a:defRPr>
            </a:lvl1pPr>
            <a:lvl2pPr>
              <a:defRPr>
                <a:solidFill>
                  <a:srgbClr val="003399"/>
                </a:solidFill>
                <a:latin typeface="+mn-lt"/>
              </a:defRPr>
            </a:lvl2pPr>
            <a:lvl3pPr>
              <a:defRPr>
                <a:solidFill>
                  <a:srgbClr val="003399"/>
                </a:solidFill>
                <a:latin typeface="+mn-lt"/>
              </a:defRPr>
            </a:lvl3pPr>
            <a:lvl4pPr>
              <a:defRPr>
                <a:solidFill>
                  <a:srgbClr val="003399"/>
                </a:solidFill>
                <a:latin typeface="+mn-lt"/>
              </a:defRPr>
            </a:lvl4pPr>
            <a:lvl5pPr>
              <a:defRPr>
                <a:solidFill>
                  <a:srgbClr val="003399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" name="Group 6"/>
          <p:cNvGrpSpPr>
            <a:grpSpLocks/>
          </p:cNvGrpSpPr>
          <p:nvPr userDrawn="1"/>
        </p:nvGrpSpPr>
        <p:grpSpPr bwMode="auto">
          <a:xfrm rot="16200000">
            <a:off x="9348866" y="4014866"/>
            <a:ext cx="2392340" cy="3293927"/>
            <a:chOff x="1078534" y="1042968"/>
            <a:chExt cx="23584" cy="43434"/>
          </a:xfrm>
        </p:grpSpPr>
        <p:sp>
          <p:nvSpPr>
            <p:cNvPr id="8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3" y="5650370"/>
            <a:ext cx="1966258" cy="1176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9"/>
          <a:stretch/>
        </p:blipFill>
        <p:spPr>
          <a:xfrm>
            <a:off x="1405702" y="6311772"/>
            <a:ext cx="845303" cy="372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37" y="5800830"/>
            <a:ext cx="5162557" cy="8831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26" y="6076949"/>
            <a:ext cx="1295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6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B475A-8DCC-4C29-B4FE-79767120A70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22613-E1E9-48F0-B4B9-639AE5E60F0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1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00F3F9-3F0A-B547-8D13-AB6CD998D89F}"/>
              </a:ext>
            </a:extLst>
          </p:cNvPr>
          <p:cNvSpPr txBox="1"/>
          <p:nvPr/>
        </p:nvSpPr>
        <p:spPr>
          <a:xfrm>
            <a:off x="2695212" y="1741046"/>
            <a:ext cx="9805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3399"/>
                </a:solidFill>
              </a:rPr>
              <a:t>Thermal</a:t>
            </a:r>
            <a:r>
              <a:rPr lang="en-US" dirty="0">
                <a:solidFill>
                  <a:srgbClr val="003399"/>
                </a:solidFill>
              </a:rPr>
              <a:t> </a:t>
            </a:r>
            <a:r>
              <a:rPr lang="en-US" sz="4400" dirty="0">
                <a:solidFill>
                  <a:srgbClr val="003399"/>
                </a:solidFill>
              </a:rPr>
              <a:t>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7E9209-0E46-6F4E-95FD-9DD698DB2FCA}"/>
              </a:ext>
            </a:extLst>
          </p:cNvPr>
          <p:cNvSpPr txBox="1"/>
          <p:nvPr/>
        </p:nvSpPr>
        <p:spPr>
          <a:xfrm>
            <a:off x="3206903" y="2510487"/>
            <a:ext cx="9121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3399"/>
                </a:solidFill>
              </a:rPr>
              <a:t>Building Regulations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CFEDDA-C316-9B43-974C-5316E02669BC}"/>
              </a:ext>
            </a:extLst>
          </p:cNvPr>
          <p:cNvSpPr txBox="1"/>
          <p:nvPr/>
        </p:nvSpPr>
        <p:spPr>
          <a:xfrm>
            <a:off x="3571531" y="3283920"/>
            <a:ext cx="9121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3399"/>
                </a:solidFill>
              </a:rPr>
              <a:t>U Values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2D03F5-D479-AC4C-8A25-D6E7AEE4E645}"/>
              </a:ext>
            </a:extLst>
          </p:cNvPr>
          <p:cNvSpPr txBox="1"/>
          <p:nvPr/>
        </p:nvSpPr>
        <p:spPr>
          <a:xfrm>
            <a:off x="3936159" y="4057353"/>
            <a:ext cx="9121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3399"/>
                </a:solidFill>
              </a:rPr>
              <a:t>Life Cycle Assessment</a:t>
            </a:r>
          </a:p>
        </p:txBody>
      </p:sp>
    </p:spTree>
    <p:extLst>
      <p:ext uri="{BB962C8B-B14F-4D97-AF65-F5344CB8AC3E}">
        <p14:creationId xmlns:p14="http://schemas.microsoft.com/office/powerpoint/2010/main" val="341275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0813F9-E7CB-8A48-80C1-4978CC16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69" y="1061749"/>
            <a:ext cx="10515600" cy="524680"/>
          </a:xfrm>
        </p:spPr>
        <p:txBody>
          <a:bodyPr>
            <a:normAutofit/>
          </a:bodyPr>
          <a:lstStyle/>
          <a:p>
            <a:r>
              <a:rPr lang="en-GB" sz="2800" dirty="0"/>
              <a:t>Cob and U Values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33CFD2AF-1361-064D-99DD-61513C8FBAA1}"/>
              </a:ext>
            </a:extLst>
          </p:cNvPr>
          <p:cNvSpPr txBox="1">
            <a:spLocks/>
          </p:cNvSpPr>
          <p:nvPr/>
        </p:nvSpPr>
        <p:spPr>
          <a:xfrm>
            <a:off x="806668" y="1841772"/>
            <a:ext cx="10515600" cy="32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The solution – A composite cob wall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8319A09B-1898-F541-BA5F-ADFCE7CC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762638"/>
              </p:ext>
            </p:extLst>
          </p:nvPr>
        </p:nvGraphicFramePr>
        <p:xfrm>
          <a:off x="806668" y="2499189"/>
          <a:ext cx="9303205" cy="2049393"/>
        </p:xfrm>
        <a:graphic>
          <a:graphicData uri="http://schemas.openxmlformats.org/drawingml/2006/table">
            <a:tbl>
              <a:tblPr/>
              <a:tblGrid>
                <a:gridCol w="3366077">
                  <a:extLst>
                    <a:ext uri="{9D8B030D-6E8A-4147-A177-3AD203B41FA5}">
                      <a16:colId xmlns:a16="http://schemas.microsoft.com/office/drawing/2014/main" xmlns="" val="3430334361"/>
                    </a:ext>
                  </a:extLst>
                </a:gridCol>
                <a:gridCol w="1394783">
                  <a:extLst>
                    <a:ext uri="{9D8B030D-6E8A-4147-A177-3AD203B41FA5}">
                      <a16:colId xmlns:a16="http://schemas.microsoft.com/office/drawing/2014/main" xmlns="" val="4027285453"/>
                    </a:ext>
                  </a:extLst>
                </a:gridCol>
                <a:gridCol w="1301798">
                  <a:extLst>
                    <a:ext uri="{9D8B030D-6E8A-4147-A177-3AD203B41FA5}">
                      <a16:colId xmlns:a16="http://schemas.microsoft.com/office/drawing/2014/main" xmlns="" val="1814706258"/>
                    </a:ext>
                  </a:extLst>
                </a:gridCol>
                <a:gridCol w="1380836">
                  <a:extLst>
                    <a:ext uri="{9D8B030D-6E8A-4147-A177-3AD203B41FA5}">
                      <a16:colId xmlns:a16="http://schemas.microsoft.com/office/drawing/2014/main" xmlns="" val="618133348"/>
                    </a:ext>
                  </a:extLst>
                </a:gridCol>
                <a:gridCol w="1859711">
                  <a:extLst>
                    <a:ext uri="{9D8B030D-6E8A-4147-A177-3AD203B41FA5}">
                      <a16:colId xmlns:a16="http://schemas.microsoft.com/office/drawing/2014/main" xmlns="" val="416919667"/>
                    </a:ext>
                  </a:extLst>
                </a:gridCol>
              </a:tblGrid>
              <a:tr h="29770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effectLst/>
                          <a:latin typeface="Arial" panose="020B0604020202020204" pitchFamily="34" charset="0"/>
                        </a:rPr>
                        <a:t>Composit Cob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Density kg/m3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Thickness m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Cond. W/m.K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Resistance m2 K/W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549724"/>
                  </a:ext>
                </a:extLst>
              </a:tr>
              <a:tr h="241883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Internal surface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0.12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972459"/>
                  </a:ext>
                </a:extLst>
              </a:tr>
              <a:tr h="241883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Dense Cob UK6 5% Hemp straw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effectLst/>
                          <a:latin typeface="Arial" panose="020B0604020202020204" pitchFamily="34" charset="0"/>
                        </a:rPr>
                        <a:t>1600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0.300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0.45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0.67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6401911"/>
                  </a:ext>
                </a:extLst>
              </a:tr>
              <a:tr h="241883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Lightweight Cob UK3 50% Hemp shiv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340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0.300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0.11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2.73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5644155"/>
                  </a:ext>
                </a:extLst>
              </a:tr>
              <a:tr h="241883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External Surface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874586"/>
                  </a:ext>
                </a:extLst>
              </a:tr>
              <a:tr h="260490">
                <a:tc>
                  <a:txBody>
                    <a:bodyPr/>
                    <a:lstStyle/>
                    <a:p>
                      <a:pPr algn="l" fontAlgn="b"/>
                      <a:endParaRPr lang="en-GB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21276975"/>
                  </a:ext>
                </a:extLst>
              </a:tr>
              <a:tr h="260490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Total Resistance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3.57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9560486"/>
                  </a:ext>
                </a:extLst>
              </a:tr>
              <a:tr h="260490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 dirty="0">
                          <a:effectLst/>
                          <a:latin typeface="Arial" panose="020B0604020202020204" pitchFamily="34" charset="0"/>
                        </a:rPr>
                        <a:t>U-Value W/m2K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0.28</a:t>
                      </a:r>
                    </a:p>
                  </a:txBody>
                  <a:tcPr marL="13955" marR="13955" marT="139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342932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E0E46E54-7AB4-A644-AEC6-5B00089BB3A1}"/>
              </a:ext>
            </a:extLst>
          </p:cNvPr>
          <p:cNvSpPr txBox="1">
            <a:spLocks/>
          </p:cNvSpPr>
          <p:nvPr/>
        </p:nvSpPr>
        <p:spPr>
          <a:xfrm>
            <a:off x="806668" y="5310669"/>
            <a:ext cx="10515600" cy="32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This wall achieves the right U value for Building Regulations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95F5C25-F759-0447-AFD0-CB4C397114C7}"/>
              </a:ext>
            </a:extLst>
          </p:cNvPr>
          <p:cNvSpPr/>
          <p:nvPr/>
        </p:nvSpPr>
        <p:spPr>
          <a:xfrm>
            <a:off x="9459878" y="4188705"/>
            <a:ext cx="888931" cy="5067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7D6C6236-91B5-4E4B-B9D3-411764FC73E2}"/>
              </a:ext>
            </a:extLst>
          </p:cNvPr>
          <p:cNvCxnSpPr>
            <a:cxnSpLocks/>
          </p:cNvCxnSpPr>
          <p:nvPr/>
        </p:nvCxnSpPr>
        <p:spPr>
          <a:xfrm flipV="1">
            <a:off x="8334531" y="4622031"/>
            <a:ext cx="1244184" cy="6886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shot 2018-12-02 12.02.14.png">
            <a:extLst>
              <a:ext uri="{FF2B5EF4-FFF2-40B4-BE49-F238E27FC236}">
                <a16:creationId xmlns:a16="http://schemas.microsoft.com/office/drawing/2014/main" xmlns="" id="{DBEEF948-98FA-F74D-83D1-358FD7EDF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6"/>
          <a:stretch/>
        </p:blipFill>
        <p:spPr>
          <a:xfrm>
            <a:off x="334319" y="4845490"/>
            <a:ext cx="8791962" cy="131481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CC6CF3C-0D46-3840-92DF-B6BE962A4453}"/>
              </a:ext>
            </a:extLst>
          </p:cNvPr>
          <p:cNvSpPr/>
          <p:nvPr/>
        </p:nvSpPr>
        <p:spPr>
          <a:xfrm>
            <a:off x="7184679" y="5545882"/>
            <a:ext cx="1152128" cy="64807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6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D31B9002-822D-B249-A507-E63F2F3EBD18}"/>
              </a:ext>
            </a:extLst>
          </p:cNvPr>
          <p:cNvSpPr txBox="1">
            <a:spLocks/>
          </p:cNvSpPr>
          <p:nvPr/>
        </p:nvSpPr>
        <p:spPr>
          <a:xfrm>
            <a:off x="838200" y="962494"/>
            <a:ext cx="10515600" cy="575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800" dirty="0"/>
              <a:t>Cob and U Values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A846075-6EDA-484D-B291-889EF2607FAF}"/>
              </a:ext>
            </a:extLst>
          </p:cNvPr>
          <p:cNvSpPr txBox="1">
            <a:spLocks/>
          </p:cNvSpPr>
          <p:nvPr/>
        </p:nvSpPr>
        <p:spPr>
          <a:xfrm>
            <a:off x="838198" y="1787007"/>
            <a:ext cx="10515600" cy="32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The CobBauge wall with finishes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22C68A4-58BB-2D4B-9125-C37D218D8E43}"/>
              </a:ext>
            </a:extLst>
          </p:cNvPr>
          <p:cNvSpPr txBox="1">
            <a:spLocks/>
          </p:cNvSpPr>
          <p:nvPr/>
        </p:nvSpPr>
        <p:spPr>
          <a:xfrm>
            <a:off x="838198" y="5472330"/>
            <a:ext cx="10515600" cy="32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The same U value, standard finishes, and is now 556mm thick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D65F193A-7F13-1845-BFDE-91721E44D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818464"/>
              </p:ext>
            </p:extLst>
          </p:nvPr>
        </p:nvGraphicFramePr>
        <p:xfrm>
          <a:off x="838198" y="2361904"/>
          <a:ext cx="10094665" cy="2745748"/>
        </p:xfrm>
        <a:graphic>
          <a:graphicData uri="http://schemas.openxmlformats.org/drawingml/2006/table">
            <a:tbl>
              <a:tblPr/>
              <a:tblGrid>
                <a:gridCol w="3652442">
                  <a:extLst>
                    <a:ext uri="{9D8B030D-6E8A-4147-A177-3AD203B41FA5}">
                      <a16:colId xmlns:a16="http://schemas.microsoft.com/office/drawing/2014/main" xmlns="" val="1960101128"/>
                    </a:ext>
                  </a:extLst>
                </a:gridCol>
                <a:gridCol w="1513443">
                  <a:extLst>
                    <a:ext uri="{9D8B030D-6E8A-4147-A177-3AD203B41FA5}">
                      <a16:colId xmlns:a16="http://schemas.microsoft.com/office/drawing/2014/main" xmlns="" val="2314727175"/>
                    </a:ext>
                  </a:extLst>
                </a:gridCol>
                <a:gridCol w="1412547">
                  <a:extLst>
                    <a:ext uri="{9D8B030D-6E8A-4147-A177-3AD203B41FA5}">
                      <a16:colId xmlns:a16="http://schemas.microsoft.com/office/drawing/2014/main" xmlns="" val="3012428730"/>
                    </a:ext>
                  </a:extLst>
                </a:gridCol>
                <a:gridCol w="1498309">
                  <a:extLst>
                    <a:ext uri="{9D8B030D-6E8A-4147-A177-3AD203B41FA5}">
                      <a16:colId xmlns:a16="http://schemas.microsoft.com/office/drawing/2014/main" xmlns="" val="1938314686"/>
                    </a:ext>
                  </a:extLst>
                </a:gridCol>
                <a:gridCol w="2017924">
                  <a:extLst>
                    <a:ext uri="{9D8B030D-6E8A-4147-A177-3AD203B41FA5}">
                      <a16:colId xmlns:a16="http://schemas.microsoft.com/office/drawing/2014/main" xmlns="" val="2019603414"/>
                    </a:ext>
                  </a:extLst>
                </a:gridCol>
              </a:tblGrid>
              <a:tr h="323029">
                <a:tc>
                  <a:txBody>
                    <a:bodyPr/>
                    <a:lstStyle/>
                    <a:p>
                      <a:pPr algn="l" fontAlgn="b"/>
                      <a:r>
                        <a:rPr lang="en-GB" sz="1900" b="1" i="0" u="none" strike="noStrike" dirty="0">
                          <a:effectLst/>
                          <a:latin typeface="Arial" panose="020B0604020202020204" pitchFamily="34" charset="0"/>
                        </a:rPr>
                        <a:t>Composite Cob + finishes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Density kg/m3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Thickness m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Cond. W/m.K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Resistance m2 K/W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2512454"/>
                  </a:ext>
                </a:extLst>
              </a:tr>
              <a:tr h="26246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Internal surface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0.12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9898938"/>
                  </a:ext>
                </a:extLst>
              </a:tr>
              <a:tr h="26246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Internal earthen plaster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0.44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61560667"/>
                  </a:ext>
                </a:extLst>
              </a:tr>
              <a:tr h="26246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Dense Cob UK6 2.5% Hemp straw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</a:rPr>
                        <a:t>1423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0.250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0.44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0.57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4902249"/>
                  </a:ext>
                </a:extLst>
              </a:tr>
              <a:tr h="26246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Lightweight Cob UK3 50% Hemp shiv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</a:rPr>
                        <a:t>340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0.300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0.11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2.73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9301135"/>
                  </a:ext>
                </a:extLst>
              </a:tr>
              <a:tr h="26246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Lime render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0.60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8383767"/>
                  </a:ext>
                </a:extLst>
              </a:tr>
              <a:tr h="26246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External Surface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4512853"/>
                  </a:ext>
                </a:extLst>
              </a:tr>
              <a:tr h="282651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5018184"/>
                  </a:ext>
                </a:extLst>
              </a:tr>
              <a:tr h="28265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Total Resistance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3.59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1502037"/>
                  </a:ext>
                </a:extLst>
              </a:tr>
              <a:tr h="28265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U-Value W/m2K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0.28</a:t>
                      </a:r>
                    </a:p>
                  </a:txBody>
                  <a:tcPr marL="15142" marR="15142" marT="1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1466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61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6A8A85-02CD-8D4D-BA1E-D4322A45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2" y="629802"/>
            <a:ext cx="10515600" cy="326862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Life Cycle Assessment – Embodied Energy</a:t>
            </a:r>
          </a:p>
        </p:txBody>
      </p:sp>
      <p:pic>
        <p:nvPicPr>
          <p:cNvPr id="3" name="Picture 3" descr="Pages from Methodology_embodied_carbon_final.pdf">
            <a:extLst>
              <a:ext uri="{FF2B5EF4-FFF2-40B4-BE49-F238E27FC236}">
                <a16:creationId xmlns:a16="http://schemas.microsoft.com/office/drawing/2014/main" xmlns="" id="{F6608F0F-6BD8-6A43-9C0D-EA3B5A54F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25" y="1283526"/>
            <a:ext cx="3333660" cy="471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BSRIA ICE.png">
            <a:extLst>
              <a:ext uri="{FF2B5EF4-FFF2-40B4-BE49-F238E27FC236}">
                <a16:creationId xmlns:a16="http://schemas.microsoft.com/office/drawing/2014/main" xmlns="" id="{69974B6E-0FEE-B048-AA14-44184CC79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36" y="1019082"/>
            <a:ext cx="3708467" cy="52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CE">
            <a:extLst>
              <a:ext uri="{FF2B5EF4-FFF2-40B4-BE49-F238E27FC236}">
                <a16:creationId xmlns:a16="http://schemas.microsoft.com/office/drawing/2014/main" xmlns="" id="{E9638D1F-B1FB-5143-9235-17F455D5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02" y="1386481"/>
            <a:ext cx="6267950" cy="473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68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42DDC9BA-3AB3-C949-9EB7-7694F52B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2" y="629802"/>
            <a:ext cx="10515600" cy="326862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Life Cycle Assessment – Embodied 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AAAB22B-EB85-BA4C-98E8-2F12AC304A1F}"/>
              </a:ext>
            </a:extLst>
          </p:cNvPr>
          <p:cNvSpPr txBox="1">
            <a:spLocks/>
          </p:cNvSpPr>
          <p:nvPr/>
        </p:nvSpPr>
        <p:spPr>
          <a:xfrm>
            <a:off x="585952" y="2946098"/>
            <a:ext cx="10515600" cy="482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800" dirty="0"/>
              <a:t>Calculating LCA - </a:t>
            </a:r>
            <a:r>
              <a:rPr lang="en-GB" sz="2800" dirty="0" err="1"/>
              <a:t>SimaPro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F6C1A-E3B2-654B-916D-024DBE146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652"/>
            <a:ext cx="12192000" cy="2041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EB777C-ECE9-BA41-83B9-33D0FEC6F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0"/>
          <a:stretch/>
        </p:blipFill>
        <p:spPr>
          <a:xfrm>
            <a:off x="0" y="2645396"/>
            <a:ext cx="12192000" cy="40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3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1F3973-DFAB-7F46-942B-7E63D33C1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1" y="1151040"/>
            <a:ext cx="8896587" cy="4999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A2BDEDA-D243-384F-8017-2B64381C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0" y="1151040"/>
            <a:ext cx="8896587" cy="49994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52902B4D-C3B9-6642-A27C-36AF9559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2" y="629802"/>
            <a:ext cx="10515600" cy="326862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Life Cycle Assessment – Why is this important?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EB0D8CA-1DA0-C341-95EE-0C83609CB85F}"/>
              </a:ext>
            </a:extLst>
          </p:cNvPr>
          <p:cNvSpPr/>
          <p:nvPr/>
        </p:nvSpPr>
        <p:spPr>
          <a:xfrm>
            <a:off x="1578338" y="3147329"/>
            <a:ext cx="888931" cy="2399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26C5B0FE-E5D6-1E4A-BC62-27A0C7EB05A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338466" y="5415993"/>
            <a:ext cx="1386679" cy="9848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DE76CDC-DE77-F64D-B900-4DC3D1406F50}"/>
              </a:ext>
            </a:extLst>
          </p:cNvPr>
          <p:cNvSpPr txBox="1">
            <a:spLocks/>
          </p:cNvSpPr>
          <p:nvPr/>
        </p:nvSpPr>
        <p:spPr>
          <a:xfrm>
            <a:off x="3725145" y="6132778"/>
            <a:ext cx="3724966" cy="536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This is happening now!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8F0C98B5-8AFB-2740-9DF6-0935195FD5C4}"/>
              </a:ext>
            </a:extLst>
          </p:cNvPr>
          <p:cNvSpPr txBox="1">
            <a:spLocks/>
          </p:cNvSpPr>
          <p:nvPr/>
        </p:nvSpPr>
        <p:spPr>
          <a:xfrm>
            <a:off x="9354659" y="4160070"/>
            <a:ext cx="2518005" cy="1028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1400" dirty="0"/>
              <a:t>Adapted from Jukka </a:t>
            </a:r>
            <a:r>
              <a:rPr lang="en-GB" sz="1400" dirty="0" err="1"/>
              <a:t>Heinonen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68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0689"/>
            <a:ext cx="10515600" cy="998311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59896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C2E51E1D-65DC-9942-B19A-7A79B3DF5E2D}"/>
              </a:ext>
            </a:extLst>
          </p:cNvPr>
          <p:cNvSpPr txBox="1"/>
          <p:nvPr/>
        </p:nvSpPr>
        <p:spPr>
          <a:xfrm>
            <a:off x="540326" y="839258"/>
            <a:ext cx="9662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Thermal Testing: In laboratory</a:t>
            </a:r>
          </a:p>
        </p:txBody>
      </p:sp>
      <p:grpSp>
        <p:nvGrpSpPr>
          <p:cNvPr id="4" name="Groupe 1">
            <a:extLst>
              <a:ext uri="{FF2B5EF4-FFF2-40B4-BE49-F238E27FC236}">
                <a16:creationId xmlns:a16="http://schemas.microsoft.com/office/drawing/2014/main" xmlns="" id="{E948CA33-3C81-1940-AD18-7D78C4E082FB}"/>
              </a:ext>
            </a:extLst>
          </p:cNvPr>
          <p:cNvGrpSpPr/>
          <p:nvPr/>
        </p:nvGrpSpPr>
        <p:grpSpPr>
          <a:xfrm>
            <a:off x="1050173" y="1750522"/>
            <a:ext cx="6540199" cy="3690851"/>
            <a:chOff x="2585257" y="1645920"/>
            <a:chExt cx="6540199" cy="3690851"/>
          </a:xfrm>
        </p:grpSpPr>
        <p:grpSp>
          <p:nvGrpSpPr>
            <p:cNvPr id="5" name="Groupe 7">
              <a:extLst>
                <a:ext uri="{FF2B5EF4-FFF2-40B4-BE49-F238E27FC236}">
                  <a16:creationId xmlns:a16="http://schemas.microsoft.com/office/drawing/2014/main" xmlns="" id="{6CE70E3B-C7FB-D44B-A85E-7E9AB2DD943F}"/>
                </a:ext>
              </a:extLst>
            </p:cNvPr>
            <p:cNvGrpSpPr/>
            <p:nvPr/>
          </p:nvGrpSpPr>
          <p:grpSpPr>
            <a:xfrm>
              <a:off x="2585257" y="1645920"/>
              <a:ext cx="6540199" cy="3690851"/>
              <a:chOff x="974506" y="3834109"/>
              <a:chExt cx="4644747" cy="2694496"/>
            </a:xfrm>
          </p:grpSpPr>
          <p:pic>
            <p:nvPicPr>
              <p:cNvPr id="7" name="Image 8">
                <a:extLst>
                  <a:ext uri="{FF2B5EF4-FFF2-40B4-BE49-F238E27FC236}">
                    <a16:creationId xmlns:a16="http://schemas.microsoft.com/office/drawing/2014/main" xmlns="" id="{ED03AED7-1486-C742-A68F-86A4C28066C2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7188" y="4023893"/>
                <a:ext cx="2726690" cy="22529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9D03BE57-53A8-C946-ACD7-B21616A97241}"/>
                  </a:ext>
                </a:extLst>
              </p:cNvPr>
              <p:cNvSpPr/>
              <p:nvPr/>
            </p:nvSpPr>
            <p:spPr>
              <a:xfrm>
                <a:off x="974506" y="3834109"/>
                <a:ext cx="4644747" cy="269449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ZoneTexte 11">
                <a:extLst>
                  <a:ext uri="{FF2B5EF4-FFF2-40B4-BE49-F238E27FC236}">
                    <a16:creationId xmlns:a16="http://schemas.microsoft.com/office/drawing/2014/main" xmlns="" id="{E3F1B351-0971-F24A-9156-6763D7C70165}"/>
                  </a:ext>
                </a:extLst>
              </p:cNvPr>
              <p:cNvSpPr txBox="1"/>
              <p:nvPr/>
            </p:nvSpPr>
            <p:spPr>
              <a:xfrm>
                <a:off x="1047550" y="6252952"/>
                <a:ext cx="1656594" cy="275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>
                  <a:defRPr sz="1400" b="1"/>
                </a:lvl1pPr>
              </a:lstStyle>
              <a:p>
                <a:pPr fontAlgn="base">
                  <a:lnSpc>
                    <a:spcPct val="107000"/>
                  </a:lnSpc>
                  <a:spcBef>
                    <a:spcPct val="0"/>
                  </a:spcBef>
                </a:pPr>
                <a:r>
                  <a:rPr lang="fr-FR" sz="1200" dirty="0" err="1">
                    <a:solidFill>
                      <a:srgbClr val="000000"/>
                    </a:solidFill>
                    <a:latin typeface="Arial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Heat</a:t>
                </a: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Flow </a:t>
                </a:r>
                <a:r>
                  <a:rPr lang="fr-FR" sz="1200" dirty="0" err="1">
                    <a:solidFill>
                      <a:srgbClr val="000000"/>
                    </a:solidFill>
                    <a:latin typeface="Arial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Meter</a:t>
                </a: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pic>
          <p:nvPicPr>
            <p:cNvPr id="6" name="Image 13">
              <a:extLst>
                <a:ext uri="{FF2B5EF4-FFF2-40B4-BE49-F238E27FC236}">
                  <a16:creationId xmlns:a16="http://schemas.microsoft.com/office/drawing/2014/main" xmlns="" id="{25F60783-1521-6148-B6FB-42C2EC30725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6" t="8470"/>
            <a:stretch/>
          </p:blipFill>
          <p:spPr>
            <a:xfrm>
              <a:off x="2756528" y="2302214"/>
              <a:ext cx="2227528" cy="2034535"/>
            </a:xfrm>
            <a:prstGeom prst="rect">
              <a:avLst/>
            </a:prstGeom>
          </p:spPr>
        </p:pic>
      </p:grpSp>
      <p:pic>
        <p:nvPicPr>
          <p:cNvPr id="10" name="Image 12">
            <a:extLst>
              <a:ext uri="{FF2B5EF4-FFF2-40B4-BE49-F238E27FC236}">
                <a16:creationId xmlns:a16="http://schemas.microsoft.com/office/drawing/2014/main" xmlns="" id="{6B0E8F55-0BE7-F94A-AD54-57CF92C72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370" r="22222" b="1665"/>
          <a:stretch/>
        </p:blipFill>
        <p:spPr>
          <a:xfrm rot="5400000">
            <a:off x="8711110" y="2276280"/>
            <a:ext cx="2200275" cy="263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3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539936-1AA9-BA4F-ADBB-7BDF68199F82}"/>
              </a:ext>
            </a:extLst>
          </p:cNvPr>
          <p:cNvSpPr txBox="1"/>
          <p:nvPr/>
        </p:nvSpPr>
        <p:spPr>
          <a:xfrm>
            <a:off x="547095" y="290618"/>
            <a:ext cx="9662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Thermal Testing: In laboratory at real scale</a:t>
            </a:r>
          </a:p>
        </p:txBody>
      </p:sp>
      <p:grpSp>
        <p:nvGrpSpPr>
          <p:cNvPr id="3" name="Groupe 18">
            <a:extLst>
              <a:ext uri="{FF2B5EF4-FFF2-40B4-BE49-F238E27FC236}">
                <a16:creationId xmlns:a16="http://schemas.microsoft.com/office/drawing/2014/main" xmlns="" id="{0EDF30B6-5C47-FF4D-A3B2-989A31146A52}"/>
              </a:ext>
            </a:extLst>
          </p:cNvPr>
          <p:cNvGrpSpPr/>
          <p:nvPr/>
        </p:nvGrpSpPr>
        <p:grpSpPr>
          <a:xfrm>
            <a:off x="128461" y="2364248"/>
            <a:ext cx="4446538" cy="3176505"/>
            <a:chOff x="599616" y="1471173"/>
            <a:chExt cx="4446538" cy="3176505"/>
          </a:xfrm>
        </p:grpSpPr>
        <p:pic>
          <p:nvPicPr>
            <p:cNvPr id="4" name="Image 9">
              <a:extLst>
                <a:ext uri="{FF2B5EF4-FFF2-40B4-BE49-F238E27FC236}">
                  <a16:creationId xmlns:a16="http://schemas.microsoft.com/office/drawing/2014/main" xmlns="" id="{71D1051A-3A53-4348-8222-7885C1F600E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414" y="1471173"/>
              <a:ext cx="3975029" cy="283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104E677-3232-A942-AB86-5E1CFCFCC5CE}"/>
                </a:ext>
              </a:extLst>
            </p:cNvPr>
            <p:cNvSpPr/>
            <p:nvPr/>
          </p:nvSpPr>
          <p:spPr>
            <a:xfrm>
              <a:off x="599616" y="4309124"/>
              <a:ext cx="44465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Typical Hot Box apparatus schematic [ASTM C1363]</a:t>
              </a:r>
              <a:endParaRPr lang="fr-FR" sz="1600" dirty="0"/>
            </a:p>
          </p:txBody>
        </p:sp>
      </p:grpSp>
      <p:pic>
        <p:nvPicPr>
          <p:cNvPr id="6" name="Image 14" descr="C:\Users\touati.ka\Desktop\ESITC_Caen\Recherche\SB&amp;WRC\Scheme.jpg">
            <a:extLst>
              <a:ext uri="{FF2B5EF4-FFF2-40B4-BE49-F238E27FC236}">
                <a16:creationId xmlns:a16="http://schemas.microsoft.com/office/drawing/2014/main" xmlns="" id="{5C9973A2-4751-6C4D-951B-8F382EC9D98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b="9131"/>
          <a:stretch/>
        </p:blipFill>
        <p:spPr bwMode="auto">
          <a:xfrm>
            <a:off x="4531604" y="2125476"/>
            <a:ext cx="5295559" cy="29295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639082F-53D1-C34F-B8F4-AAF20CD24736}"/>
              </a:ext>
            </a:extLst>
          </p:cNvPr>
          <p:cNvSpPr/>
          <p:nvPr/>
        </p:nvSpPr>
        <p:spPr>
          <a:xfrm>
            <a:off x="4929495" y="5078391"/>
            <a:ext cx="4664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 of the experimental device used for thermal characterization of cob wall</a:t>
            </a:r>
            <a:endParaRPr lang="fr-FR" sz="1600" dirty="0"/>
          </a:p>
        </p:txBody>
      </p:sp>
      <p:grpSp>
        <p:nvGrpSpPr>
          <p:cNvPr id="8" name="Groupe 4">
            <a:extLst>
              <a:ext uri="{FF2B5EF4-FFF2-40B4-BE49-F238E27FC236}">
                <a16:creationId xmlns:a16="http://schemas.microsoft.com/office/drawing/2014/main" xmlns="" id="{3D24BF75-9CA4-564A-8112-7CD0E67C0811}"/>
              </a:ext>
            </a:extLst>
          </p:cNvPr>
          <p:cNvGrpSpPr/>
          <p:nvPr/>
        </p:nvGrpSpPr>
        <p:grpSpPr>
          <a:xfrm>
            <a:off x="7528307" y="752283"/>
            <a:ext cx="4249321" cy="2210833"/>
            <a:chOff x="7528307" y="752283"/>
            <a:chExt cx="4249321" cy="2210833"/>
          </a:xfrm>
        </p:grpSpPr>
        <p:pic>
          <p:nvPicPr>
            <p:cNvPr id="9" name="Image 15">
              <a:extLst>
                <a:ext uri="{FF2B5EF4-FFF2-40B4-BE49-F238E27FC236}">
                  <a16:creationId xmlns:a16="http://schemas.microsoft.com/office/drawing/2014/main" xmlns="" id="{C79BE8CA-A18E-EB46-B2BA-593229E8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307" y="752283"/>
              <a:ext cx="4249321" cy="2210833"/>
            </a:xfrm>
            <a:prstGeom prst="rect">
              <a:avLst/>
            </a:prstGeom>
          </p:spPr>
        </p:pic>
        <p:pic>
          <p:nvPicPr>
            <p:cNvPr id="10" name="Image 17">
              <a:extLst>
                <a:ext uri="{FF2B5EF4-FFF2-40B4-BE49-F238E27FC236}">
                  <a16:creationId xmlns:a16="http://schemas.microsoft.com/office/drawing/2014/main" xmlns="" id="{4C3408E3-F2D6-0244-AA7C-87A75409A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8754" y="2364248"/>
              <a:ext cx="584205" cy="514457"/>
            </a:xfrm>
            <a:prstGeom prst="rect">
              <a:avLst/>
            </a:prstGeom>
          </p:spPr>
        </p:pic>
      </p:grpSp>
      <p:pic>
        <p:nvPicPr>
          <p:cNvPr id="11" name="Image 5">
            <a:extLst>
              <a:ext uri="{FF2B5EF4-FFF2-40B4-BE49-F238E27FC236}">
                <a16:creationId xmlns:a16="http://schemas.microsoft.com/office/drawing/2014/main" xmlns="" id="{16BA116A-A50E-704F-AE81-3B47B9DD79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728" y="3707161"/>
            <a:ext cx="2089357" cy="1567018"/>
          </a:xfrm>
          <a:prstGeom prst="rect">
            <a:avLst/>
          </a:prstGeom>
        </p:spPr>
      </p:pic>
      <p:cxnSp>
        <p:nvCxnSpPr>
          <p:cNvPr id="12" name="Connecteur en angle 20">
            <a:extLst>
              <a:ext uri="{FF2B5EF4-FFF2-40B4-BE49-F238E27FC236}">
                <a16:creationId xmlns:a16="http://schemas.microsoft.com/office/drawing/2014/main" xmlns="" id="{0708620E-55FB-FA43-AC4F-4C15CE226BAA}"/>
              </a:ext>
            </a:extLst>
          </p:cNvPr>
          <p:cNvCxnSpPr/>
          <p:nvPr/>
        </p:nvCxnSpPr>
        <p:spPr>
          <a:xfrm rot="10800000">
            <a:off x="7423267" y="3590234"/>
            <a:ext cx="2594212" cy="821390"/>
          </a:xfrm>
          <a:prstGeom prst="bentConnector3">
            <a:avLst>
              <a:gd name="adj1" fmla="val 25327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73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xmlns="" id="{48783945-1F96-6F4D-B391-05869396959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79" y="1611869"/>
            <a:ext cx="5819495" cy="37909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EE9AAB3C-CD9C-7E4D-B06E-1DD623065241}"/>
              </a:ext>
            </a:extLst>
          </p:cNvPr>
          <p:cNvSpPr txBox="1"/>
          <p:nvPr/>
        </p:nvSpPr>
        <p:spPr>
          <a:xfrm>
            <a:off x="547095" y="290618"/>
            <a:ext cx="9662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Thermal Testing: In laboratory at real scale</a:t>
            </a:r>
          </a:p>
        </p:txBody>
      </p:sp>
      <p:pic>
        <p:nvPicPr>
          <p:cNvPr id="4" name="Image 10" descr="C:\Users\TOUATI.KA\Desktop\ESITC_Caen\Recherche\Projets\SB&amp;WRC\06-Photos_HotBox\Sans titre1.png">
            <a:extLst>
              <a:ext uri="{FF2B5EF4-FFF2-40B4-BE49-F238E27FC236}">
                <a16:creationId xmlns:a16="http://schemas.microsoft.com/office/drawing/2014/main" xmlns="" id="{53E4475F-9FAA-8343-9491-79C4C7BE877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t="808" r="3442" b="15123"/>
          <a:stretch/>
        </p:blipFill>
        <p:spPr bwMode="auto">
          <a:xfrm>
            <a:off x="457199" y="1714501"/>
            <a:ext cx="5934075" cy="3585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02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F313E57-7D79-444A-B5B2-2221EAD9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8311"/>
          </a:xfrm>
        </p:spPr>
        <p:txBody>
          <a:bodyPr>
            <a:normAutofit/>
          </a:bodyPr>
          <a:lstStyle/>
          <a:p>
            <a:r>
              <a:rPr lang="en-GB" sz="2800" dirty="0"/>
              <a:t>UK Building regulations: Part L1 A</a:t>
            </a:r>
          </a:p>
        </p:txBody>
      </p:sp>
      <p:pic>
        <p:nvPicPr>
          <p:cNvPr id="8" name="Picture 7" descr="Screenshot 2018-12-02 11.59.10.png">
            <a:extLst>
              <a:ext uri="{FF2B5EF4-FFF2-40B4-BE49-F238E27FC236}">
                <a16:creationId xmlns:a16="http://schemas.microsoft.com/office/drawing/2014/main" xmlns="" id="{531DD54E-760D-0F4E-8D6A-8AE691534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701602"/>
            <a:ext cx="2707293" cy="3823641"/>
          </a:xfrm>
          <a:prstGeom prst="rect">
            <a:avLst/>
          </a:prstGeom>
        </p:spPr>
      </p:pic>
      <p:pic>
        <p:nvPicPr>
          <p:cNvPr id="9" name="Picture 8" descr="Screenshot 2018-12-02 12.02.14.png">
            <a:extLst>
              <a:ext uri="{FF2B5EF4-FFF2-40B4-BE49-F238E27FC236}">
                <a16:creationId xmlns:a16="http://schemas.microsoft.com/office/drawing/2014/main" xmlns="" id="{C98C8BE6-B907-D145-9443-206D4D84B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0" y="1701602"/>
            <a:ext cx="8791962" cy="278895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5C1C4AA9-4F1C-194A-8D69-C8CDC052B61F}"/>
              </a:ext>
            </a:extLst>
          </p:cNvPr>
          <p:cNvSpPr/>
          <p:nvPr/>
        </p:nvSpPr>
        <p:spPr>
          <a:xfrm>
            <a:off x="9987839" y="2368347"/>
            <a:ext cx="1152128" cy="64807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3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4B06B69-B0F0-5F4A-A0CE-690CFC3F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460" y="814166"/>
            <a:ext cx="10515600" cy="998311"/>
          </a:xfrm>
        </p:spPr>
        <p:txBody>
          <a:bodyPr>
            <a:normAutofit/>
          </a:bodyPr>
          <a:lstStyle/>
          <a:p>
            <a:r>
              <a:rPr lang="en-GB" sz="2800" dirty="0"/>
              <a:t>FR Building regulations: RT2012</a:t>
            </a:r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xmlns="" id="{84A451FB-C7A1-6542-A414-40412BDD1BDC}"/>
              </a:ext>
            </a:extLst>
          </p:cNvPr>
          <p:cNvSpPr txBox="1"/>
          <p:nvPr/>
        </p:nvSpPr>
        <p:spPr>
          <a:xfrm>
            <a:off x="322811" y="1875081"/>
            <a:ext cx="7913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Thermal regulation 2012 “RT 2012”:  These are three performance requirements: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The maximum energy efficiency of the building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A maximum consumption primary energy of </a:t>
            </a:r>
            <a:r>
              <a:rPr lang="en-US" b="1" dirty="0"/>
              <a:t>50 kWh/m²/year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Summer thermal comfort on conventional indoor temperature</a:t>
            </a: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xmlns="" id="{CC9DBC5C-4F72-F648-8C35-7DF4E07EC8B2}"/>
              </a:ext>
            </a:extLst>
          </p:cNvPr>
          <p:cNvSpPr txBox="1"/>
          <p:nvPr/>
        </p:nvSpPr>
        <p:spPr>
          <a:xfrm>
            <a:off x="456160" y="3836565"/>
            <a:ext cx="7913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The expected “U” for the walls </a:t>
            </a:r>
            <a:r>
              <a:rPr lang="fr-FR" dirty="0"/>
              <a:t>:</a:t>
            </a:r>
          </a:p>
          <a:p>
            <a:r>
              <a:rPr lang="fr-FR" dirty="0"/>
              <a:t> </a:t>
            </a:r>
            <a:r>
              <a:rPr lang="fr-FR" b="1" dirty="0"/>
              <a:t>U ≤ 0,36 W/m².K </a:t>
            </a:r>
            <a:r>
              <a:rPr lang="fr-FR" b="1" dirty="0">
                <a:sym typeface="Wingdings" panose="05000000000000000000" pitchFamily="2" charset="2"/>
              </a:rPr>
              <a:t></a:t>
            </a:r>
            <a:r>
              <a:rPr lang="fr-FR" b="1" dirty="0"/>
              <a:t> R ≥ 2,77 m².K/w</a:t>
            </a:r>
          </a:p>
        </p:txBody>
      </p:sp>
      <p:pic>
        <p:nvPicPr>
          <p:cNvPr id="14" name="Image 12">
            <a:extLst>
              <a:ext uri="{FF2B5EF4-FFF2-40B4-BE49-F238E27FC236}">
                <a16:creationId xmlns:a16="http://schemas.microsoft.com/office/drawing/2014/main" xmlns="" id="{21F1B694-3B86-B547-9BCF-96E1199F8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208" y="1646580"/>
            <a:ext cx="2948598" cy="1939867"/>
          </a:xfrm>
          <a:prstGeom prst="rect">
            <a:avLst/>
          </a:prstGeom>
        </p:spPr>
      </p:pic>
      <p:pic>
        <p:nvPicPr>
          <p:cNvPr id="15" name="Espace réservé du contenu 3">
            <a:extLst>
              <a:ext uri="{FF2B5EF4-FFF2-40B4-BE49-F238E27FC236}">
                <a16:creationId xmlns:a16="http://schemas.microsoft.com/office/drawing/2014/main" xmlns="" id="{2B48D73A-F690-BD41-8A88-522D13818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3017" t="52968" r="17379" b="18925"/>
          <a:stretch/>
        </p:blipFill>
        <p:spPr>
          <a:xfrm>
            <a:off x="6422937" y="4035278"/>
            <a:ext cx="4512660" cy="1819621"/>
          </a:xfrm>
          <a:prstGeom prst="rect">
            <a:avLst/>
          </a:prstGeom>
        </p:spPr>
      </p:pic>
      <p:pic>
        <p:nvPicPr>
          <p:cNvPr id="16" name="Picture 4" descr="RÃ©sultat de recherche d'images pour &quot;validÃ©&quot;">
            <a:extLst>
              <a:ext uri="{FF2B5EF4-FFF2-40B4-BE49-F238E27FC236}">
                <a16:creationId xmlns:a16="http://schemas.microsoft.com/office/drawing/2014/main" xmlns="" id="{7C876DEF-1F44-FB42-9A67-C4E6B5EEA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86" y="4035278"/>
            <a:ext cx="586117" cy="5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09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76E7A-805D-E44B-867F-E1C900D8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1" y="1039475"/>
            <a:ext cx="10515600" cy="693654"/>
          </a:xfrm>
        </p:spPr>
        <p:txBody>
          <a:bodyPr>
            <a:normAutofit/>
          </a:bodyPr>
          <a:lstStyle/>
          <a:p>
            <a:r>
              <a:rPr lang="en-GB" sz="2800" dirty="0"/>
              <a:t>Cob and U Values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ADEF5B3-7FD0-4348-BE5C-070587F50B48}"/>
              </a:ext>
            </a:extLst>
          </p:cNvPr>
          <p:cNvSpPr/>
          <p:nvPr/>
        </p:nvSpPr>
        <p:spPr>
          <a:xfrm>
            <a:off x="566351" y="2133132"/>
            <a:ext cx="10683240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/>
              <a:t>The </a:t>
            </a:r>
            <a:r>
              <a:rPr lang="fr-FR" b="1" dirty="0"/>
              <a:t>U-value</a:t>
            </a:r>
            <a:r>
              <a:rPr lang="fr-FR" dirty="0"/>
              <a:t> of an </a:t>
            </a:r>
            <a:r>
              <a:rPr lang="fr-FR" dirty="0" err="1"/>
              <a:t>insulating</a:t>
            </a:r>
            <a:r>
              <a:rPr lang="fr-FR" dirty="0"/>
              <a:t> layer </a:t>
            </a:r>
            <a:r>
              <a:rPr lang="fr-FR" dirty="0" err="1"/>
              <a:t>depends</a:t>
            </a:r>
            <a:r>
              <a:rPr lang="fr-FR" dirty="0"/>
              <a:t> on the </a:t>
            </a:r>
            <a:r>
              <a:rPr lang="fr-FR" b="1" dirty="0"/>
              <a:t>thermal </a:t>
            </a:r>
            <a:r>
              <a:rPr lang="fr-FR" b="1" dirty="0" err="1"/>
              <a:t>conductivity</a:t>
            </a:r>
            <a:r>
              <a:rPr lang="fr-FR" b="1" dirty="0"/>
              <a:t> (λ) </a:t>
            </a:r>
            <a:r>
              <a:rPr lang="fr-FR" dirty="0"/>
              <a:t>of the material and its </a:t>
            </a:r>
            <a:r>
              <a:rPr lang="fr-FR" b="1" dirty="0"/>
              <a:t>thickness (e)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U = λ/e .</a:t>
            </a:r>
          </a:p>
          <a:p>
            <a:pPr algn="just">
              <a:lnSpc>
                <a:spcPct val="150000"/>
              </a:lnSpc>
            </a:pPr>
            <a:endParaRPr lang="fr-FR" dirty="0"/>
          </a:p>
        </p:txBody>
      </p:sp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xmlns="" id="{B80C918A-EBC0-5949-B83E-8496F83B7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613715"/>
              </p:ext>
            </p:extLst>
          </p:nvPr>
        </p:nvGraphicFramePr>
        <p:xfrm>
          <a:off x="690176" y="3543921"/>
          <a:ext cx="3315393" cy="1367819"/>
        </p:xfrm>
        <a:graphic>
          <a:graphicData uri="http://schemas.openxmlformats.org/drawingml/2006/table">
            <a:tbl>
              <a:tblPr/>
              <a:tblGrid>
                <a:gridCol w="1105131">
                  <a:extLst>
                    <a:ext uri="{9D8B030D-6E8A-4147-A177-3AD203B41FA5}">
                      <a16:colId xmlns:a16="http://schemas.microsoft.com/office/drawing/2014/main" xmlns="" val="2934514540"/>
                    </a:ext>
                  </a:extLst>
                </a:gridCol>
                <a:gridCol w="1247370">
                  <a:extLst>
                    <a:ext uri="{9D8B030D-6E8A-4147-A177-3AD203B41FA5}">
                      <a16:colId xmlns:a16="http://schemas.microsoft.com/office/drawing/2014/main" xmlns="" val="2442840402"/>
                    </a:ext>
                  </a:extLst>
                </a:gridCol>
                <a:gridCol w="962892">
                  <a:extLst>
                    <a:ext uri="{9D8B030D-6E8A-4147-A177-3AD203B41FA5}">
                      <a16:colId xmlns:a16="http://schemas.microsoft.com/office/drawing/2014/main" xmlns="" val="3551875443"/>
                    </a:ext>
                  </a:extLst>
                </a:gridCol>
              </a:tblGrid>
              <a:tr h="68390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FR SOIL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Thermal </a:t>
                      </a:r>
                      <a:r>
                        <a:rPr lang="fr-FR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Conductivity</a:t>
                      </a:r>
                      <a:endParaRPr lang="fr-F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W/(</a:t>
                      </a:r>
                      <a:r>
                        <a:rPr lang="fr-FR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m∙K</a:t>
                      </a:r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 Value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(m²∙K)/W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853593"/>
                  </a:ext>
                </a:extLst>
              </a:tr>
              <a:tr h="2279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0,168104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4648247"/>
                  </a:ext>
                </a:extLst>
              </a:tr>
              <a:tr h="2279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0,175374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1,710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653961"/>
                  </a:ext>
                </a:extLst>
              </a:tr>
              <a:tr h="2279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0,180617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1,666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1489141"/>
                  </a:ext>
                </a:extLst>
              </a:tr>
            </a:tbl>
          </a:graphicData>
        </a:graphic>
      </p:graphicFrame>
      <p:graphicFrame>
        <p:nvGraphicFramePr>
          <p:cNvPr id="5" name="Tableau 6">
            <a:extLst>
              <a:ext uri="{FF2B5EF4-FFF2-40B4-BE49-F238E27FC236}">
                <a16:creationId xmlns:a16="http://schemas.microsoft.com/office/drawing/2014/main" xmlns="" id="{989A2B63-516A-2B43-BE0A-F19B47533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880179"/>
              </p:ext>
            </p:extLst>
          </p:nvPr>
        </p:nvGraphicFramePr>
        <p:xfrm>
          <a:off x="4330459" y="3543921"/>
          <a:ext cx="3315393" cy="1367819"/>
        </p:xfrm>
        <a:graphic>
          <a:graphicData uri="http://schemas.openxmlformats.org/drawingml/2006/table">
            <a:tbl>
              <a:tblPr/>
              <a:tblGrid>
                <a:gridCol w="1105131">
                  <a:extLst>
                    <a:ext uri="{9D8B030D-6E8A-4147-A177-3AD203B41FA5}">
                      <a16:colId xmlns:a16="http://schemas.microsoft.com/office/drawing/2014/main" xmlns="" val="2934514540"/>
                    </a:ext>
                  </a:extLst>
                </a:gridCol>
                <a:gridCol w="1347122">
                  <a:extLst>
                    <a:ext uri="{9D8B030D-6E8A-4147-A177-3AD203B41FA5}">
                      <a16:colId xmlns:a16="http://schemas.microsoft.com/office/drawing/2014/main" xmlns="" val="2442840402"/>
                    </a:ext>
                  </a:extLst>
                </a:gridCol>
                <a:gridCol w="863140">
                  <a:extLst>
                    <a:ext uri="{9D8B030D-6E8A-4147-A177-3AD203B41FA5}">
                      <a16:colId xmlns:a16="http://schemas.microsoft.com/office/drawing/2014/main" xmlns="" val="3551875443"/>
                    </a:ext>
                  </a:extLst>
                </a:gridCol>
              </a:tblGrid>
              <a:tr h="6839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UK SOIL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Thermal </a:t>
                      </a:r>
                      <a:r>
                        <a:rPr lang="fr-FR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Conductivity</a:t>
                      </a:r>
                      <a:endParaRPr lang="fr-F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W/(</a:t>
                      </a:r>
                      <a:r>
                        <a:rPr lang="fr-FR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m∙K</a:t>
                      </a:r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U Value</a:t>
                      </a:r>
                    </a:p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(m²∙K)/W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853593"/>
                  </a:ext>
                </a:extLst>
              </a:tr>
              <a:tr h="2279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Arial" panose="020B0604020202020204" pitchFamily="34" charset="0"/>
                        </a:rPr>
                        <a:t>0,196145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1,530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4648247"/>
                  </a:ext>
                </a:extLst>
              </a:tr>
              <a:tr h="2279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Arial" panose="020B0604020202020204" pitchFamily="34" charset="0"/>
                        </a:rPr>
                        <a:t>0,18902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1,600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653961"/>
                  </a:ext>
                </a:extLst>
              </a:tr>
              <a:tr h="2279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Arial" panose="020B0604020202020204" pitchFamily="34" charset="0"/>
                        </a:rPr>
                        <a:t>0,196319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1,530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1489141"/>
                  </a:ext>
                </a:extLst>
              </a:tr>
            </a:tbl>
          </a:graphicData>
        </a:graphic>
      </p:graphicFrame>
      <p:pic>
        <p:nvPicPr>
          <p:cNvPr id="6" name="Picture 2" descr="RÃ©sultat de recherche d'images pour &quot;u value&quot;">
            <a:extLst>
              <a:ext uri="{FF2B5EF4-FFF2-40B4-BE49-F238E27FC236}">
                <a16:creationId xmlns:a16="http://schemas.microsoft.com/office/drawing/2014/main" xmlns="" id="{03E89A19-3EA8-5340-8F12-50CF8A73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976" y="3184951"/>
            <a:ext cx="3337216" cy="208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8">
            <a:extLst>
              <a:ext uri="{FF2B5EF4-FFF2-40B4-BE49-F238E27FC236}">
                <a16:creationId xmlns:a16="http://schemas.microsoft.com/office/drawing/2014/main" xmlns="" id="{DF2F912A-8FE3-BE4D-9996-20718BCD1128}"/>
              </a:ext>
            </a:extLst>
          </p:cNvPr>
          <p:cNvSpPr txBox="1"/>
          <p:nvPr/>
        </p:nvSpPr>
        <p:spPr>
          <a:xfrm>
            <a:off x="9396026" y="5134384"/>
            <a:ext cx="1368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[Source: Weber]</a:t>
            </a:r>
          </a:p>
        </p:txBody>
      </p:sp>
    </p:spTree>
    <p:extLst>
      <p:ext uri="{BB962C8B-B14F-4D97-AF65-F5344CB8AC3E}">
        <p14:creationId xmlns:p14="http://schemas.microsoft.com/office/powerpoint/2010/main" val="234013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8546E2-466C-C240-8BE0-E199779A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23" y="800437"/>
            <a:ext cx="10515600" cy="326862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Cob and U Values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DB243E2-7258-5C44-AD87-9ECCA7796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504975"/>
              </p:ext>
            </p:extLst>
          </p:nvPr>
        </p:nvGraphicFramePr>
        <p:xfrm>
          <a:off x="775138" y="1300239"/>
          <a:ext cx="8775031" cy="1817712"/>
        </p:xfrm>
        <a:graphic>
          <a:graphicData uri="http://schemas.openxmlformats.org/drawingml/2006/table">
            <a:tbl>
              <a:tblPr/>
              <a:tblGrid>
                <a:gridCol w="2463925">
                  <a:extLst>
                    <a:ext uri="{9D8B030D-6E8A-4147-A177-3AD203B41FA5}">
                      <a16:colId xmlns:a16="http://schemas.microsoft.com/office/drawing/2014/main" xmlns="" val="1960748047"/>
                    </a:ext>
                  </a:extLst>
                </a:gridCol>
                <a:gridCol w="994215">
                  <a:extLst>
                    <a:ext uri="{9D8B030D-6E8A-4147-A177-3AD203B41FA5}">
                      <a16:colId xmlns:a16="http://schemas.microsoft.com/office/drawing/2014/main" xmlns="" val="3301198542"/>
                    </a:ext>
                  </a:extLst>
                </a:gridCol>
                <a:gridCol w="1383256">
                  <a:extLst>
                    <a:ext uri="{9D8B030D-6E8A-4147-A177-3AD203B41FA5}">
                      <a16:colId xmlns:a16="http://schemas.microsoft.com/office/drawing/2014/main" xmlns="" val="2920026526"/>
                    </a:ext>
                  </a:extLst>
                </a:gridCol>
                <a:gridCol w="1707457">
                  <a:extLst>
                    <a:ext uri="{9D8B030D-6E8A-4147-A177-3AD203B41FA5}">
                      <a16:colId xmlns:a16="http://schemas.microsoft.com/office/drawing/2014/main" xmlns="" val="3431410313"/>
                    </a:ext>
                  </a:extLst>
                </a:gridCol>
                <a:gridCol w="2226178">
                  <a:extLst>
                    <a:ext uri="{9D8B030D-6E8A-4147-A177-3AD203B41FA5}">
                      <a16:colId xmlns:a16="http://schemas.microsoft.com/office/drawing/2014/main" xmlns="" val="4148146017"/>
                    </a:ext>
                  </a:extLst>
                </a:gridCol>
              </a:tblGrid>
              <a:tr h="3458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effectLst/>
                          <a:latin typeface="Arial" panose="020B0604020202020204" pitchFamily="34" charset="0"/>
                        </a:rPr>
                        <a:t>Traditional Cob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Density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Thickness m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Cond. W/m K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Resistance m2 K/W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09501343"/>
                  </a:ext>
                </a:extLst>
              </a:tr>
              <a:tr h="282067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Internal surface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0.12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9124977"/>
                  </a:ext>
                </a:extLst>
              </a:tr>
              <a:tr h="282067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i="0" u="none" strike="noStrike" dirty="0">
                          <a:effectLst/>
                          <a:latin typeface="Arial" panose="020B0604020202020204" pitchFamily="34" charset="0"/>
                        </a:rPr>
                        <a:t>Cob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1600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0.700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0.64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 dirty="0">
                          <a:effectLst/>
                          <a:latin typeface="Arial" panose="020B0604020202020204" pitchFamily="34" charset="0"/>
                        </a:rPr>
                        <a:t>1.09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78245509"/>
                  </a:ext>
                </a:extLst>
              </a:tr>
              <a:tr h="302588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External Surface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3252396"/>
                  </a:ext>
                </a:extLst>
              </a:tr>
              <a:tr h="302588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Total Resistance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1.27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9747153"/>
                  </a:ext>
                </a:extLst>
              </a:tr>
              <a:tr h="302588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U-Value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0.79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339468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111ACB2-2594-D549-AC11-7F5752886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493485"/>
              </p:ext>
            </p:extLst>
          </p:nvPr>
        </p:nvGraphicFramePr>
        <p:xfrm>
          <a:off x="775138" y="4072419"/>
          <a:ext cx="8775030" cy="1881459"/>
        </p:xfrm>
        <a:graphic>
          <a:graphicData uri="http://schemas.openxmlformats.org/drawingml/2006/table">
            <a:tbl>
              <a:tblPr/>
              <a:tblGrid>
                <a:gridCol w="2463925">
                  <a:extLst>
                    <a:ext uri="{9D8B030D-6E8A-4147-A177-3AD203B41FA5}">
                      <a16:colId xmlns:a16="http://schemas.microsoft.com/office/drawing/2014/main" xmlns="" val="4271577871"/>
                    </a:ext>
                  </a:extLst>
                </a:gridCol>
                <a:gridCol w="994215">
                  <a:extLst>
                    <a:ext uri="{9D8B030D-6E8A-4147-A177-3AD203B41FA5}">
                      <a16:colId xmlns:a16="http://schemas.microsoft.com/office/drawing/2014/main" xmlns="" val="2027132507"/>
                    </a:ext>
                  </a:extLst>
                </a:gridCol>
                <a:gridCol w="1383256">
                  <a:extLst>
                    <a:ext uri="{9D8B030D-6E8A-4147-A177-3AD203B41FA5}">
                      <a16:colId xmlns:a16="http://schemas.microsoft.com/office/drawing/2014/main" xmlns="" val="773559086"/>
                    </a:ext>
                  </a:extLst>
                </a:gridCol>
                <a:gridCol w="1707457">
                  <a:extLst>
                    <a:ext uri="{9D8B030D-6E8A-4147-A177-3AD203B41FA5}">
                      <a16:colId xmlns:a16="http://schemas.microsoft.com/office/drawing/2014/main" xmlns="" val="658567901"/>
                    </a:ext>
                  </a:extLst>
                </a:gridCol>
                <a:gridCol w="2226177">
                  <a:extLst>
                    <a:ext uri="{9D8B030D-6E8A-4147-A177-3AD203B41FA5}">
                      <a16:colId xmlns:a16="http://schemas.microsoft.com/office/drawing/2014/main" xmlns="" val="2458384248"/>
                    </a:ext>
                  </a:extLst>
                </a:gridCol>
              </a:tblGrid>
              <a:tr h="3458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effectLst/>
                          <a:latin typeface="Arial" panose="020B0604020202020204" pitchFamily="34" charset="0"/>
                        </a:rPr>
                        <a:t>Traditional Cob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 dirty="0">
                          <a:effectLst/>
                          <a:latin typeface="Arial" panose="020B0604020202020204" pitchFamily="34" charset="0"/>
                        </a:rPr>
                        <a:t>Density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Thickness m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Cond. W/m K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1" i="0" u="none" strike="noStrike" dirty="0">
                          <a:effectLst/>
                          <a:latin typeface="Arial" panose="020B0604020202020204" pitchFamily="34" charset="0"/>
                        </a:rPr>
                        <a:t>Resistance m2 K/W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9526313"/>
                  </a:ext>
                </a:extLst>
              </a:tr>
              <a:tr h="282067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Internal surface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0.12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2681826"/>
                  </a:ext>
                </a:extLst>
              </a:tr>
              <a:tr h="345814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Cob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1600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 dirty="0">
                          <a:effectLst/>
                          <a:latin typeface="Arial" panose="020B0604020202020204" pitchFamily="34" charset="0"/>
                        </a:rPr>
                        <a:t>0.64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3.13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5443872"/>
                  </a:ext>
                </a:extLst>
              </a:tr>
              <a:tr h="302588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External Surface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8684322"/>
                  </a:ext>
                </a:extLst>
              </a:tr>
              <a:tr h="302588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Total Resistance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3.30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5020296"/>
                  </a:ext>
                </a:extLst>
              </a:tr>
              <a:tr h="302588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U-Value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0.30</a:t>
                      </a:r>
                    </a:p>
                  </a:txBody>
                  <a:tcPr marL="16210" marR="16210" marT="162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202766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C4CF3E6E-A598-3A4C-AE16-2A4A23BCCA49}"/>
              </a:ext>
            </a:extLst>
          </p:cNvPr>
          <p:cNvSpPr txBox="1">
            <a:spLocks/>
          </p:cNvSpPr>
          <p:nvPr/>
        </p:nvSpPr>
        <p:spPr>
          <a:xfrm>
            <a:off x="654823" y="3431754"/>
            <a:ext cx="10515600" cy="32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How thick would a traditional cob wall have to be to pass regulations?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C0DCF26-1EA7-A44E-BA90-F9DD56A4C051}"/>
              </a:ext>
            </a:extLst>
          </p:cNvPr>
          <p:cNvSpPr/>
          <p:nvPr/>
        </p:nvSpPr>
        <p:spPr>
          <a:xfrm>
            <a:off x="4968607" y="4660135"/>
            <a:ext cx="888931" cy="5067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96B9F469-3590-CC4E-A1D2-73D796C92DEE}"/>
              </a:ext>
            </a:extLst>
          </p:cNvPr>
          <p:cNvCxnSpPr/>
          <p:nvPr/>
        </p:nvCxnSpPr>
        <p:spPr>
          <a:xfrm flipH="1" flipV="1">
            <a:off x="5618602" y="5166911"/>
            <a:ext cx="594911" cy="11007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2CCEFCB-AE33-D74E-9F65-6F5B83AE885D}"/>
              </a:ext>
            </a:extLst>
          </p:cNvPr>
          <p:cNvSpPr txBox="1">
            <a:spLocks/>
          </p:cNvSpPr>
          <p:nvPr/>
        </p:nvSpPr>
        <p:spPr>
          <a:xfrm>
            <a:off x="6213513" y="6185970"/>
            <a:ext cx="2209563" cy="391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Two metres!</a:t>
            </a:r>
          </a:p>
        </p:txBody>
      </p:sp>
    </p:spTree>
    <p:extLst>
      <p:ext uri="{BB962C8B-B14F-4D97-AF65-F5344CB8AC3E}">
        <p14:creationId xmlns:p14="http://schemas.microsoft.com/office/powerpoint/2010/main" val="99914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36001-B4D5-C844-8BB2-92AA1CD4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989"/>
            <a:ext cx="10515600" cy="450221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Cob and U Values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E902C64-81FF-5841-8F02-AB6FA2753C2D}"/>
              </a:ext>
            </a:extLst>
          </p:cNvPr>
          <p:cNvSpPr txBox="1">
            <a:spLocks/>
          </p:cNvSpPr>
          <p:nvPr/>
        </p:nvSpPr>
        <p:spPr>
          <a:xfrm>
            <a:off x="838200" y="1564283"/>
            <a:ext cx="10515600" cy="32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How light would a cob wall have to be to pass regulations?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3D7ECAD-8210-8C49-A95E-3E60C8303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17826"/>
              </p:ext>
            </p:extLst>
          </p:nvPr>
        </p:nvGraphicFramePr>
        <p:xfrm>
          <a:off x="838200" y="2476579"/>
          <a:ext cx="9392728" cy="1577980"/>
        </p:xfrm>
        <a:graphic>
          <a:graphicData uri="http://schemas.openxmlformats.org/drawingml/2006/table">
            <a:tbl>
              <a:tblPr/>
              <a:tblGrid>
                <a:gridCol w="3398468">
                  <a:extLst>
                    <a:ext uri="{9D8B030D-6E8A-4147-A177-3AD203B41FA5}">
                      <a16:colId xmlns:a16="http://schemas.microsoft.com/office/drawing/2014/main" xmlns="" val="2910119108"/>
                    </a:ext>
                  </a:extLst>
                </a:gridCol>
                <a:gridCol w="1408205">
                  <a:extLst>
                    <a:ext uri="{9D8B030D-6E8A-4147-A177-3AD203B41FA5}">
                      <a16:colId xmlns:a16="http://schemas.microsoft.com/office/drawing/2014/main" xmlns="" val="4225999748"/>
                    </a:ext>
                  </a:extLst>
                </a:gridCol>
                <a:gridCol w="1314325">
                  <a:extLst>
                    <a:ext uri="{9D8B030D-6E8A-4147-A177-3AD203B41FA5}">
                      <a16:colId xmlns:a16="http://schemas.microsoft.com/office/drawing/2014/main" xmlns="" val="365684813"/>
                    </a:ext>
                  </a:extLst>
                </a:gridCol>
                <a:gridCol w="1394123">
                  <a:extLst>
                    <a:ext uri="{9D8B030D-6E8A-4147-A177-3AD203B41FA5}">
                      <a16:colId xmlns:a16="http://schemas.microsoft.com/office/drawing/2014/main" xmlns="" val="826889408"/>
                    </a:ext>
                  </a:extLst>
                </a:gridCol>
                <a:gridCol w="1877607">
                  <a:extLst>
                    <a:ext uri="{9D8B030D-6E8A-4147-A177-3AD203B41FA5}">
                      <a16:colId xmlns:a16="http://schemas.microsoft.com/office/drawing/2014/main" xmlns="" val="951702832"/>
                    </a:ext>
                  </a:extLst>
                </a:gridCol>
              </a:tblGrid>
              <a:tr h="300567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effectLst/>
                          <a:latin typeface="Arial" panose="020B0604020202020204" pitchFamily="34" charset="0"/>
                        </a:rPr>
                        <a:t>Light Cob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Density kg/m3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Thickness m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Cond. W/m K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Resistance m2 K/W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1786240"/>
                  </a:ext>
                </a:extLst>
              </a:tr>
              <a:tr h="244211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Internal surface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0.12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3727380"/>
                  </a:ext>
                </a:extLst>
              </a:tr>
              <a:tr h="244211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Cob 25% fibre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673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0.600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0.183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3.28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3882315"/>
                  </a:ext>
                </a:extLst>
              </a:tr>
              <a:tr h="26299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External Surface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1082294"/>
                  </a:ext>
                </a:extLst>
              </a:tr>
              <a:tr h="26299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Total Resistance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3.46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6354621"/>
                  </a:ext>
                </a:extLst>
              </a:tr>
              <a:tr h="26299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U-Value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0.29</a:t>
                      </a:r>
                    </a:p>
                  </a:txBody>
                  <a:tcPr marL="14089" marR="14089" marT="1408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813115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B9F3F241-407D-D64A-B5F0-6F48DE307B0B}"/>
              </a:ext>
            </a:extLst>
          </p:cNvPr>
          <p:cNvSpPr txBox="1">
            <a:spLocks/>
          </p:cNvSpPr>
          <p:nvPr/>
        </p:nvSpPr>
        <p:spPr>
          <a:xfrm>
            <a:off x="838200" y="4961776"/>
            <a:ext cx="7961026" cy="1100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Unfortunately, this lightweight cob wall could not support a second floor or a roof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1F6973B-28EF-5340-8653-C2EBEEACB92B}"/>
              </a:ext>
            </a:extLst>
          </p:cNvPr>
          <p:cNvSpPr/>
          <p:nvPr/>
        </p:nvSpPr>
        <p:spPr>
          <a:xfrm>
            <a:off x="5028567" y="2899898"/>
            <a:ext cx="888931" cy="5067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388B8D7-BDDB-AF4C-A99B-A6C0299E0392}"/>
              </a:ext>
            </a:extLst>
          </p:cNvPr>
          <p:cNvCxnSpPr/>
          <p:nvPr/>
        </p:nvCxnSpPr>
        <p:spPr>
          <a:xfrm flipH="1" flipV="1">
            <a:off x="5678562" y="3406674"/>
            <a:ext cx="594911" cy="11007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73F8F0E-DA6A-6747-8C49-875AAA857041}"/>
              </a:ext>
            </a:extLst>
          </p:cNvPr>
          <p:cNvSpPr txBox="1">
            <a:spLocks/>
          </p:cNvSpPr>
          <p:nvPr/>
        </p:nvSpPr>
        <p:spPr>
          <a:xfrm>
            <a:off x="6273473" y="4425733"/>
            <a:ext cx="3724966" cy="536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dirty="0"/>
              <a:t>Less than half the density</a:t>
            </a:r>
          </a:p>
        </p:txBody>
      </p:sp>
    </p:spTree>
    <p:extLst>
      <p:ext uri="{BB962C8B-B14F-4D97-AF65-F5344CB8AC3E}">
        <p14:creationId xmlns:p14="http://schemas.microsoft.com/office/powerpoint/2010/main" val="25322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France Channel England">
      <a:dk1>
        <a:sysClr val="windowText" lastClr="000000"/>
      </a:dk1>
      <a:lt1>
        <a:sysClr val="window" lastClr="FFFFFF"/>
      </a:lt1>
      <a:dk2>
        <a:srgbClr val="003399"/>
      </a:dk2>
      <a:lt2>
        <a:srgbClr val="9FAEE5"/>
      </a:lt2>
      <a:accent1>
        <a:srgbClr val="FFFF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C85CDA7FA0A24DBCC13D366E1A740F" ma:contentTypeVersion="11" ma:contentTypeDescription="Create a new document." ma:contentTypeScope="" ma:versionID="e1a6e6f6d434f73f98cb7d2b3af3c9fe">
  <xsd:schema xmlns:xsd="http://www.w3.org/2001/XMLSchema" xmlns:xs="http://www.w3.org/2001/XMLSchema" xmlns:p="http://schemas.microsoft.com/office/2006/metadata/properties" xmlns:ns3="a7b97477-4dee-4510-a626-74ed8e892263" xmlns:ns4="447c075e-61cf-4125-bf98-79b6a9366f64" targetNamespace="http://schemas.microsoft.com/office/2006/metadata/properties" ma:root="true" ma:fieldsID="270c6ae5bebfad5b848cfc1cc2ee58b8" ns3:_="" ns4:_="">
    <xsd:import namespace="a7b97477-4dee-4510-a626-74ed8e892263"/>
    <xsd:import namespace="447c075e-61cf-4125-bf98-79b6a9366f6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97477-4dee-4510-a626-74ed8e8922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c075e-61cf-4125-bf98-79b6a9366f6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01B549-1F18-4579-9A23-030A79D3A4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b97477-4dee-4510-a626-74ed8e892263"/>
    <ds:schemaRef ds:uri="447c075e-61cf-4125-bf98-79b6a9366f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8B39E5-B5B9-4E9A-B206-3F06B2C969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CCCC24-34B2-43C2-A820-6372DE25A240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a7b97477-4dee-4510-a626-74ed8e892263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447c075e-61cf-4125-bf98-79b6a9366f6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13192</TotalTime>
  <Words>559</Words>
  <Application>Microsoft Office PowerPoint</Application>
  <PresentationFormat>Grand écran</PresentationFormat>
  <Paragraphs>234</Paragraphs>
  <Slides>15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UK Building regulations: Part L1 A</vt:lpstr>
      <vt:lpstr>FR Building regulations: RT2012</vt:lpstr>
      <vt:lpstr>Cob and U Values</vt:lpstr>
      <vt:lpstr>Cob and U Values</vt:lpstr>
      <vt:lpstr>Cob and U Values</vt:lpstr>
      <vt:lpstr>Cob and U Values</vt:lpstr>
      <vt:lpstr>Présentation PowerPoint</vt:lpstr>
      <vt:lpstr>Life Cycle Assessment – Embodied Energy</vt:lpstr>
      <vt:lpstr>Life Cycle Assessment – Embodied Energy</vt:lpstr>
      <vt:lpstr>Life Cycle Assessment – Why is this important?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Petraityte, Aiste</dc:creator>
  <cp:lastModifiedBy>ESITC Caen - karim.touati@esitc-caen.fr</cp:lastModifiedBy>
  <cp:revision>150</cp:revision>
  <dcterms:created xsi:type="dcterms:W3CDTF">2016-04-11T07:06:32Z</dcterms:created>
  <dcterms:modified xsi:type="dcterms:W3CDTF">2019-11-21T11:11:55Z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0x01010078C85CDA7FA0A24DBCC13D366E1A740F</vt:lpwstr>
  </property>
</Properties>
</file>