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92356" r:id="rId2"/>
    <p:sldMasterId id="2147492344" r:id="rId3"/>
    <p:sldMasterId id="2147492358" r:id="rId4"/>
    <p:sldMasterId id="2147492370" r:id="rId5"/>
    <p:sldMasterId id="2147492382" r:id="rId6"/>
    <p:sldMasterId id="2147492394" r:id="rId7"/>
    <p:sldMasterId id="2147492406" r:id="rId8"/>
    <p:sldMasterId id="2147492418" r:id="rId9"/>
    <p:sldMasterId id="2147492430" r:id="rId10"/>
    <p:sldMasterId id="2147483663" r:id="rId11"/>
    <p:sldMasterId id="2147483664" r:id="rId12"/>
    <p:sldMasterId id="2147483665" r:id="rId13"/>
    <p:sldMasterId id="2147483666" r:id="rId14"/>
    <p:sldMasterId id="2147483667" r:id="rId15"/>
    <p:sldMasterId id="2147483668" r:id="rId16"/>
    <p:sldMasterId id="2147483669" r:id="rId17"/>
    <p:sldMasterId id="2147483670" r:id="rId18"/>
    <p:sldMasterId id="2147483671" r:id="rId19"/>
    <p:sldMasterId id="2147483672" r:id="rId20"/>
    <p:sldMasterId id="2147492432" r:id="rId21"/>
  </p:sldMasterIdLst>
  <p:notesMasterIdLst>
    <p:notesMasterId r:id="rId29"/>
  </p:notesMasterIdLst>
  <p:handoutMasterIdLst>
    <p:handoutMasterId r:id="rId30"/>
  </p:handoutMasterIdLst>
  <p:sldIdLst>
    <p:sldId id="724" r:id="rId22"/>
    <p:sldId id="796" r:id="rId23"/>
    <p:sldId id="760" r:id="rId24"/>
    <p:sldId id="797" r:id="rId25"/>
    <p:sldId id="757" r:id="rId26"/>
    <p:sldId id="759" r:id="rId27"/>
    <p:sldId id="756" r:id="rId28"/>
  </p:sldIdLst>
  <p:sldSz cx="9144000" cy="6858000" type="screen4x3"/>
  <p:notesSz cx="6662738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D4A"/>
    <a:srgbClr val="E95440"/>
    <a:srgbClr val="EA5541"/>
    <a:srgbClr val="FF9966"/>
    <a:srgbClr val="FFAF66"/>
    <a:srgbClr val="FFC866"/>
    <a:srgbClr val="FFCCCC"/>
    <a:srgbClr val="9A887A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43" autoAdjust="0"/>
  </p:normalViewPr>
  <p:slideViewPr>
    <p:cSldViewPr>
      <p:cViewPr varScale="1">
        <p:scale>
          <a:sx n="63" d="100"/>
          <a:sy n="63" d="100"/>
        </p:scale>
        <p:origin x="12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23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0717" tIns="45357" rIns="90717" bIns="45357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0717" tIns="45357" rIns="90717" bIns="45357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ED001B2-C011-480C-92BD-902D429725CE}" type="datetimeFigureOut">
              <a:rPr lang="fr-FR"/>
              <a:pPr>
                <a:defRPr/>
              </a:pPr>
              <a:t>16/06/2021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0717" tIns="45357" rIns="90717" bIns="45357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0717" tIns="45357" rIns="90717" bIns="4535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32B5144-E9AA-4CB3-B0B1-1BB7C124DD1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3224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7" tIns="45357" rIns="90717" bIns="4535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7" tIns="45357" rIns="90717" bIns="4535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9313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08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7" tIns="45357" rIns="90717" bIns="453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7" tIns="45357" rIns="90717" bIns="4535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17" tIns="45357" rIns="90717" bIns="4535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5A79494-E5B9-4B74-8698-72A215BC6F4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4437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49313" y="744538"/>
            <a:ext cx="49641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0F7FAF-5FC7-4A9F-80E3-195507FE0CF4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6796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49313" y="744538"/>
            <a:ext cx="49641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A79494-E5B9-4B74-8698-72A215BC6F4B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325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208B3-7E28-45C3-8ACC-9EC1B772C1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85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04864"/>
            <a:ext cx="4505531" cy="2304256"/>
          </a:xfrm>
          <a:prstGeom prst="rect">
            <a:avLst/>
          </a:prstGeom>
        </p:spPr>
        <p:txBody>
          <a:bodyPr anchor="ctr"/>
          <a:lstStyle>
            <a:lvl1pPr algn="ctr">
              <a:defRPr sz="3323" b="0" baseline="0"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Titre section</a:t>
            </a:r>
            <a:br>
              <a:rPr lang="fr-FR" dirty="0"/>
            </a:b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32873861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CAFCA-540D-434F-8B0E-F84253BE3A2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21656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"/>
            <a:ext cx="2057400" cy="61261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"/>
            <a:ext cx="6019800" cy="61261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AC5DD-62DD-421C-83BC-4E7C5021A8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98179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10DDE-0B88-4CFD-939F-24D6CD12FF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143890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FA7DE-122F-4BAA-8AD1-FA3E9CE7BE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08681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7ADAD-2617-4AB5-8396-04E103CA6E2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10324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2C732-1DE1-4321-9EEE-903AA87C77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77979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EB76B-4F72-42A3-A8C6-96FC6A5F61C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325056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5E3CD-08B9-4A41-9F85-9DD0D03332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76978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B6ED7-0903-4232-8A29-07522E5FAE2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9113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0C1DE-51AA-46A8-BDE3-1F2A81AC1A7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542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04864"/>
            <a:ext cx="4505531" cy="2304256"/>
          </a:xfrm>
          <a:prstGeom prst="rect">
            <a:avLst/>
          </a:prstGeom>
        </p:spPr>
        <p:txBody>
          <a:bodyPr anchor="ctr"/>
          <a:lstStyle>
            <a:lvl1pPr algn="ctr">
              <a:defRPr sz="3323" b="0" baseline="0"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Titre section</a:t>
            </a:r>
            <a:br>
              <a:rPr lang="fr-FR" dirty="0"/>
            </a:b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21053815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59CC1-904E-4DC6-BA48-DB03D25804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833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A28B6-D2B3-4381-85EB-B2243059DAE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490531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"/>
            <a:ext cx="2057400" cy="61261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"/>
            <a:ext cx="6019800" cy="61261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982ED-E3C9-4B18-9458-A2C8EF552C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42920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C39C9-9C33-4850-9F6C-00C110BE816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22896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4A4E-8C98-40F9-9AFF-98FFF93389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21627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68BB0-A449-4637-85CC-AE659A21566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60493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DCF66-B1E2-48FB-8498-5517F1DA497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25916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0B20B-5591-4183-AE1F-564E8017C05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71771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BDF68-89A4-4A76-B9B5-E73E7DE1BF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81781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B7BCB-672F-46CC-ADB7-1F67758BA3B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3498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3"/>
          <p:cNvSpPr txBox="1">
            <a:spLocks/>
          </p:cNvSpPr>
          <p:nvPr userDrawn="1"/>
        </p:nvSpPr>
        <p:spPr>
          <a:xfrm>
            <a:off x="6901549" y="644825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E954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2691D23E-8B94-46F6-80A0-A151DBCBE96E}" type="slidenum">
              <a:rPr lang="fr-FR" sz="1477" smtClean="0"/>
              <a:pPr/>
              <a:t>‹N°›</a:t>
            </a:fld>
            <a:endParaRPr lang="fr-FR" sz="1477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979614" y="404664"/>
            <a:ext cx="5716425" cy="73833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580898" y="1772816"/>
            <a:ext cx="7105902" cy="435334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EA5541"/>
              </a:buClr>
              <a:buFontTx/>
              <a:buNone/>
              <a:defRPr sz="221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Clr>
                <a:srgbClr val="EA5541"/>
              </a:buClr>
              <a:defRPr sz="1846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rgbClr val="EA5541"/>
              </a:buClr>
              <a:defRPr sz="1662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Clr>
                <a:srgbClr val="EA5541"/>
              </a:buClr>
              <a:defRPr sz="1477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Clr>
                <a:srgbClr val="EA5541"/>
              </a:buCl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543897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7CA61-AC15-4B2D-9CFE-DB813FCDA6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178243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6042F-4659-490C-8D0A-631008E78B1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088804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6FCD-8425-40EE-A613-5C1FED6FFF6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71609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29414" y="2"/>
            <a:ext cx="2090737" cy="61261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"/>
            <a:ext cx="6119813" cy="61261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C63C9-D528-4ED6-8450-A79BD0D4ED2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97985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63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3610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270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5760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745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52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614" y="404664"/>
            <a:ext cx="5716425" cy="73833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0898" y="1772816"/>
            <a:ext cx="7105902" cy="4353348"/>
          </a:xfrm>
          <a:prstGeom prst="rect">
            <a:avLst/>
          </a:prstGeom>
        </p:spPr>
        <p:txBody>
          <a:bodyPr/>
          <a:lstStyle>
            <a:lvl1pPr>
              <a:buClr>
                <a:srgbClr val="EA5541"/>
              </a:buClr>
              <a:defRPr sz="221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Clr>
                <a:srgbClr val="EA5541"/>
              </a:buClr>
              <a:defRPr sz="1846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rgbClr val="EA5541"/>
              </a:buClr>
              <a:defRPr sz="1662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Clr>
                <a:srgbClr val="EA5541"/>
              </a:buClr>
              <a:defRPr sz="1477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Clr>
                <a:srgbClr val="EA5541"/>
              </a:buCl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3"/>
          <p:cNvSpPr txBox="1">
            <a:spLocks/>
          </p:cNvSpPr>
          <p:nvPr userDrawn="1"/>
        </p:nvSpPr>
        <p:spPr>
          <a:xfrm>
            <a:off x="6901549" y="6448252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E954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2691D23E-8B94-46F6-80A0-A151DBCBE96E}" type="slidenum">
              <a:rPr lang="fr-FR" sz="1477" smtClean="0"/>
              <a:pPr/>
              <a:t>‹N°›</a:t>
            </a:fld>
            <a:endParaRPr lang="fr-FR" sz="1477" dirty="0"/>
          </a:p>
        </p:txBody>
      </p:sp>
    </p:spTree>
    <p:extLst>
      <p:ext uri="{BB962C8B-B14F-4D97-AF65-F5344CB8AC3E}">
        <p14:creationId xmlns:p14="http://schemas.microsoft.com/office/powerpoint/2010/main" val="20195463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795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596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9129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1987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565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04864"/>
            <a:ext cx="4505531" cy="2304256"/>
          </a:xfrm>
          <a:prstGeom prst="rect">
            <a:avLst/>
          </a:prstGeom>
        </p:spPr>
        <p:txBody>
          <a:bodyPr anchor="ctr"/>
          <a:lstStyle>
            <a:lvl1pPr algn="ctr">
              <a:defRPr sz="3323" b="0" baseline="0"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Titre section</a:t>
            </a:r>
            <a:br>
              <a:rPr lang="fr-FR" dirty="0"/>
            </a:b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3883349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95440"/>
              </a:buClr>
              <a:defRPr sz="221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Clr>
                <a:srgbClr val="E95440"/>
              </a:buClr>
              <a:defRPr sz="1846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rgbClr val="E95440"/>
              </a:buClr>
              <a:defRPr sz="1662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Clr>
                <a:srgbClr val="E95440"/>
              </a:buClr>
              <a:defRPr sz="1477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Clr>
                <a:srgbClr val="E95440"/>
              </a:buClr>
              <a:defRPr sz="1292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979614" y="404664"/>
            <a:ext cx="5716425" cy="73833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0"/>
          </p:nvPr>
        </p:nvSpPr>
        <p:spPr>
          <a:xfrm>
            <a:off x="4853880" y="1580675"/>
            <a:ext cx="40386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95440"/>
              </a:buClr>
              <a:defRPr sz="221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Clr>
                <a:srgbClr val="E95440"/>
              </a:buClr>
              <a:defRPr sz="1846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rgbClr val="E95440"/>
              </a:buClr>
              <a:defRPr sz="1662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Clr>
                <a:srgbClr val="E95440"/>
              </a:buClr>
              <a:defRPr sz="1477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Clr>
                <a:srgbClr val="E95440"/>
              </a:buClr>
              <a:defRPr sz="1292">
                <a:latin typeface="Roboto" panose="02000000000000000000" pitchFamily="2" charset="0"/>
                <a:ea typeface="Roboto" panose="02000000000000000000" pitchFamily="2" charset="0"/>
              </a:defRPr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11122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614" y="0"/>
            <a:ext cx="5113337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D96D7-A747-449A-9EEE-7B999C866A4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4781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8AA0C-AF5F-4623-801E-D293DD7699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55397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8C24C-5133-4C77-87E0-392C0199DFD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09532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34958-8A69-42B9-88BE-7B1BA409408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0973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614" y="0"/>
            <a:ext cx="5113337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FA065-A7F0-4D01-B5C2-06B0BF0D8CD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4707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04864"/>
            <a:ext cx="4505531" cy="2304256"/>
          </a:xfrm>
          <a:prstGeom prst="rect">
            <a:avLst/>
          </a:prstGeom>
        </p:spPr>
        <p:txBody>
          <a:bodyPr anchor="ctr"/>
          <a:lstStyle>
            <a:lvl1pPr>
              <a:defRPr sz="3323" b="0" baseline="0"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Titre section</a:t>
            </a:r>
            <a:br>
              <a:rPr lang="fr-FR" dirty="0"/>
            </a:b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2499403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"/>
            <a:ext cx="2057400" cy="6126163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"/>
            <a:ext cx="60198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88652-DC47-4753-B092-95A0A679B69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3846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0164" y="211138"/>
            <a:ext cx="4465637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90575" y="1893888"/>
            <a:ext cx="3944938" cy="4113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887914" y="1893888"/>
            <a:ext cx="3946525" cy="19796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887914" y="4025900"/>
            <a:ext cx="3946525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7269164" y="6526215"/>
            <a:ext cx="1693862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B9ABF-5220-484D-ABEF-A9F8917EECBF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36519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0164" y="211138"/>
            <a:ext cx="4465637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90575" y="1893888"/>
            <a:ext cx="3944938" cy="4113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887914" y="1893888"/>
            <a:ext cx="3946525" cy="4113212"/>
          </a:xfrm>
          <a:prstGeom prst="rect">
            <a:avLst/>
          </a:prstGeo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D6EE3-BE44-4701-A025-4955E6466450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02542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92D63-2E9F-48B5-B5E6-1119B54E92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7613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0343B-E4B8-4DF1-8FEB-72CF7B15DE8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0458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07419-A41F-4075-8DA1-FC8884B2616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82977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115F3-BAB6-4D2A-96FE-2AB6FD3082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1105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94ED6-F6CE-4E19-B10F-1239AD92ABD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6959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994D5-B186-41DF-9256-DACFD4A075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6543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3E3AC-54E3-4148-BB2C-FD52A60BCBF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71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04864"/>
            <a:ext cx="4505531" cy="2304256"/>
          </a:xfrm>
          <a:prstGeom prst="rect">
            <a:avLst/>
          </a:prstGeom>
        </p:spPr>
        <p:txBody>
          <a:bodyPr anchor="ctr"/>
          <a:lstStyle>
            <a:lvl1pPr algn="ctr">
              <a:defRPr sz="3323" b="0" baseline="0"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Titre section</a:t>
            </a:r>
            <a:br>
              <a:rPr lang="fr-FR" dirty="0"/>
            </a:b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1743266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CDA77-79C2-4FAD-B41E-EDE93A338B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904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E95DD-8042-4CC0-8626-7F4E5F043A5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8143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5A946-A2D4-43E3-A5CE-E5CE9E9B062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6595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"/>
            <a:ext cx="2057400" cy="61261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"/>
            <a:ext cx="6019800" cy="61261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D44E0-8CE8-4076-B2C9-0B40353183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1394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0164" y="211138"/>
            <a:ext cx="4465637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90575" y="1893888"/>
            <a:ext cx="3944938" cy="41132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887914" y="1893888"/>
            <a:ext cx="3946525" cy="19796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887914" y="4025900"/>
            <a:ext cx="3946525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7269164" y="6526215"/>
            <a:ext cx="1693862" cy="269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F3145-CBDC-4229-A545-E91CBB55C0A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56544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0164" y="211138"/>
            <a:ext cx="4465637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90575" y="1893888"/>
            <a:ext cx="3944938" cy="41132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887914" y="1893888"/>
            <a:ext cx="3946525" cy="4113212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F4852-5EA7-446D-B890-02A1361427CA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70474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72F75-8D1E-4A30-B7E1-0EEB5EFDBA9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90207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0EB51-EB43-4A6E-BD1B-C50A57AFAB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6518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F0C1-D7CB-4F8C-A09B-4F34468CDE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0179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5FFAE-2504-4355-A740-A2E61EBE843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23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04864"/>
            <a:ext cx="4505531" cy="2304256"/>
          </a:xfrm>
          <a:prstGeom prst="rect">
            <a:avLst/>
          </a:prstGeom>
        </p:spPr>
        <p:txBody>
          <a:bodyPr anchor="ctr"/>
          <a:lstStyle>
            <a:lvl1pPr algn="ctr">
              <a:defRPr sz="3323" b="0" baseline="0"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Titre section</a:t>
            </a:r>
            <a:br>
              <a:rPr lang="fr-FR" dirty="0"/>
            </a:b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2122541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1E668-341E-4647-9567-AEFB1983CA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172504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A7266-F811-4AD8-8CAA-89114A499C8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0192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99959-1525-4336-BDB4-A6F052BE17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4855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57EC7-EA08-4A43-B0E4-3048062EF51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1066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1A17E-B423-4186-B74C-F95AB9E7144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96073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EBAD5-1C06-45E8-A7D8-5D8DAA57C16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07245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"/>
            <a:ext cx="2057400" cy="61261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"/>
            <a:ext cx="6019800" cy="61261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74010-1E89-4465-8528-3A5E8C2D8CA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5609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5B903-40AA-446D-B031-F1A86674723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4204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5EBBA-742E-4F69-86D5-F33B07F89B0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3694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EBCAC-303A-450F-B5A3-A2410E2A25E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3655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04864"/>
            <a:ext cx="4505531" cy="2304256"/>
          </a:xfrm>
          <a:prstGeom prst="rect">
            <a:avLst/>
          </a:prstGeom>
        </p:spPr>
        <p:txBody>
          <a:bodyPr anchor="ctr"/>
          <a:lstStyle>
            <a:lvl1pPr algn="ctr">
              <a:defRPr sz="3323" b="0" baseline="0"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Titre section</a:t>
            </a:r>
            <a:br>
              <a:rPr lang="fr-FR" dirty="0"/>
            </a:b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3906239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17D4C-F418-452F-8554-D94AC2059B6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6315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57A2F-B7C7-4069-9872-E434ED386C8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46625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27BF6-F7EB-4848-9223-2D28CFDBDCF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278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D52BF-D011-4AA7-A199-EC9B07B237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4267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CDB86-C771-4E0B-9DB6-66603EB7D6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57294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822ED-2841-4833-89E4-C9F545E7CA0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509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A6E7E-2F21-4035-B0A1-6FFAFC316B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92215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"/>
            <a:ext cx="2057400" cy="61261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"/>
            <a:ext cx="6019800" cy="61261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623E2-9327-420A-8693-31B0ACB5CB4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2766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D0C34-9853-4AEC-97A9-551A3413D6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53049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0A682-E34A-4CD0-8D66-35D39EE5B7B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1539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04864"/>
            <a:ext cx="4505531" cy="2304256"/>
          </a:xfrm>
          <a:prstGeom prst="rect">
            <a:avLst/>
          </a:prstGeom>
        </p:spPr>
        <p:txBody>
          <a:bodyPr anchor="ctr"/>
          <a:lstStyle>
            <a:lvl1pPr algn="ctr">
              <a:defRPr sz="3323" b="0" baseline="0"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Titre section</a:t>
            </a:r>
            <a:br>
              <a:rPr lang="fr-FR" dirty="0"/>
            </a:b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11088416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5752A-8F19-4643-BC55-F9B4E70BC5B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53496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9A1D4-5BBE-48C7-BB42-28D8D55E964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47097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7C43B-F16E-402F-87B7-7650D540C7B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38872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E0321-164C-4E1F-A21E-EBB2D52168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70404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1CED-028D-4276-85A1-5289A44358E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929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5A807-6904-4EFB-B2B9-CC3D63C9AF6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10936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A5FAF-67B3-4B50-B19F-C46CEED9FD4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7673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0FEF3-DA85-458D-9785-78601307A4E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60873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"/>
            <a:ext cx="2057400" cy="61261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"/>
            <a:ext cx="6019800" cy="61261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520DF-9120-408E-972A-CCD744C9D7A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39577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97EDF-B138-4DC3-9313-69B0BB4E84A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9338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04864"/>
            <a:ext cx="4505531" cy="2304256"/>
          </a:xfrm>
          <a:prstGeom prst="rect">
            <a:avLst/>
          </a:prstGeom>
        </p:spPr>
        <p:txBody>
          <a:bodyPr anchor="ctr"/>
          <a:lstStyle>
            <a:lvl1pPr algn="ctr">
              <a:defRPr sz="3323" b="0" baseline="0"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Titre section</a:t>
            </a:r>
            <a:br>
              <a:rPr lang="fr-FR" dirty="0"/>
            </a:b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35208791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7BFC-4CF6-46C5-8AF9-53EB5A9AEB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109445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7BC1B-C88D-4E75-9426-8ABC5D6BAE0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91293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64F8E-514A-49CE-8762-58C2BBD347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68953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879B8-09E1-4FFE-9DFA-E37CEF3BE24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428909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3A709-92BF-4448-B01B-24884ACF35B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635735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9115F-925F-4442-B9B2-42773AA26C7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28066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FB5D2-A3C9-4BAD-B2A1-2D2BFFA5591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22005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39665-7DAE-45AC-B176-5CE334593FC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99974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3A044-288B-4E58-A0EB-DA03742BB6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39757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"/>
            <a:ext cx="2057400" cy="61261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"/>
            <a:ext cx="6019800" cy="61261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8777B-29D1-4C32-920C-BD372C4CBB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74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0" y="2204864"/>
            <a:ext cx="4505531" cy="2304256"/>
          </a:xfrm>
          <a:prstGeom prst="rect">
            <a:avLst/>
          </a:prstGeom>
        </p:spPr>
        <p:txBody>
          <a:bodyPr anchor="ctr"/>
          <a:lstStyle>
            <a:lvl1pPr algn="ctr">
              <a:defRPr sz="3323" b="0" baseline="0">
                <a:solidFill>
                  <a:schemeClr val="bg1"/>
                </a:solidFill>
                <a:latin typeface="Ailerons" panose="00000500000000000000"/>
              </a:defRPr>
            </a:lvl1pPr>
          </a:lstStyle>
          <a:p>
            <a:r>
              <a:rPr lang="fr-FR" dirty="0"/>
              <a:t>Titre section</a:t>
            </a:r>
            <a:br>
              <a:rPr lang="fr-FR" dirty="0"/>
            </a:br>
            <a:r>
              <a:rPr lang="fr-FR" dirty="0"/>
              <a:t>-</a:t>
            </a:r>
            <a:br>
              <a:rPr lang="fr-FR" dirty="0"/>
            </a:br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26115372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C9C15-6D10-4618-87D4-318BF79AD2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703944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93003-B819-4CB1-B67F-F4AFB8BE40F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895291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2861F-81B1-4667-9105-AC27FE64814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235834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166AA-FF91-4750-9EAE-F9BC8A160BF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194377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A6E9D-B6E5-4C30-884E-7F45B93683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336396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EA685-1A37-4050-ADC2-3EDE9F4A41C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96383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E459-2448-4678-8156-833201B5846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59717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60537-A596-4735-86D0-4C3803F36C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11406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E9A05-8BF5-4F58-830C-31674BCDFA6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6637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D3100-7D5F-4994-9411-9E559D9AA1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968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7B66455A-E91A-4DAA-8307-859EB6DD552C}" type="datetimeFigureOut">
              <a:rPr lang="fr-FR" smtClean="0"/>
              <a:t>16/06/2021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2691D23E-8B94-46F6-80A0-A151DBCBE9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4112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"/>
            <a:ext cx="2057400" cy="61261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"/>
            <a:ext cx="6019800" cy="61261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B8342-CE5D-49BE-985E-623AFA3A7EE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63583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59ECB-601C-4AAF-809F-22497054F5B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67629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44BD-C0DB-46A6-862A-180B3C1431A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24694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71D0A-7F6E-4511-889F-C35882F2421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46662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0BC51-39AD-4A71-AF47-28879108ADF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56390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0AAE3-CB06-4DE4-8038-9890D82AB3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41652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0CA6-3AFC-4744-8DA6-159EAC7F77F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25464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B3DD6-69B9-4B86-BB8F-EEFC5D01B0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5527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BFEEA-9883-411B-9697-1AF492A4E1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94584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BEE4C-AB4F-418F-AF7A-0A456D09E9C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351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5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5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5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5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5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5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5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3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47"/>
            <a:ext cx="9144000" cy="6661853"/>
          </a:xfrm>
          <a:prstGeom prst="rect">
            <a:avLst/>
          </a:prstGeom>
        </p:spPr>
      </p:pic>
      <p:sp>
        <p:nvSpPr>
          <p:cNvPr id="3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6831943" y="630932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77">
                <a:solidFill>
                  <a:srgbClr val="E9544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2691D23E-8B94-46F6-80A0-A151DBCBE96E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2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Font typeface="Wingdings" panose="05000000000000000000" pitchFamily="2" charset="2"/>
        <a:buChar char="§"/>
        <a:defRPr sz="2585">
          <a:solidFill>
            <a:srgbClr val="595959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SzPct val="70000"/>
        <a:buFont typeface="Wingdings" panose="05000000000000000000" pitchFamily="2" charset="2"/>
        <a:buChar char="§"/>
        <a:defRPr sz="2215">
          <a:solidFill>
            <a:srgbClr val="595959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Font typeface="Arial" panose="020B0604020202020204" pitchFamily="34" charset="0"/>
        <a:buChar char="−"/>
        <a:defRPr sz="1846">
          <a:solidFill>
            <a:srgbClr val="595959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Char char="–"/>
        <a:defRPr>
          <a:solidFill>
            <a:srgbClr val="595959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Char char="»"/>
        <a:defRPr sz="1292">
          <a:solidFill>
            <a:srgbClr val="595959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9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431" r:id="rId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2329" r:id="rId1"/>
    <p:sldLayoutId id="2147492330" r:id="rId2"/>
    <p:sldLayoutId id="2147492332" r:id="rId3"/>
    <p:sldLayoutId id="2147492334" r:id="rId4"/>
    <p:sldLayoutId id="2147492335" r:id="rId5"/>
    <p:sldLayoutId id="2147492336" r:id="rId6"/>
    <p:sldLayoutId id="2147492337" r:id="rId7"/>
    <p:sldLayoutId id="2147492338" r:id="rId8"/>
    <p:sldLayoutId id="2147492339" r:id="rId9"/>
    <p:sldLayoutId id="2147492340" r:id="rId10"/>
    <p:sldLayoutId id="214749234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rgbClr val="3C8C9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rgbClr val="3C8C93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rgbClr val="3C8C93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rgbClr val="3C8C93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rgbClr val="3C8C93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Font typeface="Wingdings" panose="05000000000000000000" pitchFamily="2" charset="2"/>
        <a:buChar char="§"/>
        <a:defRPr sz="2585">
          <a:solidFill>
            <a:srgbClr val="595959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SzPct val="70000"/>
        <a:buFont typeface="Wingdings" panose="05000000000000000000" pitchFamily="2" charset="2"/>
        <a:buChar char="§"/>
        <a:defRPr sz="2215">
          <a:solidFill>
            <a:srgbClr val="595959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Font typeface="Arial" panose="020B0604020202020204" pitchFamily="34" charset="0"/>
        <a:buChar char="−"/>
        <a:defRPr sz="1846">
          <a:solidFill>
            <a:srgbClr val="595959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Char char="–"/>
        <a:defRPr>
          <a:solidFill>
            <a:srgbClr val="595959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Char char="»"/>
        <a:defRPr sz="1292">
          <a:solidFill>
            <a:srgbClr val="595959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05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79614" y="0"/>
            <a:ext cx="51133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ICI POUR UN TITRE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92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08B8ABD-3703-436C-A03D-AC63A6E816E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307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pic>
        <p:nvPicPr>
          <p:cNvPr id="3080" name="Image 8" descr="ESITC Caen logo_blanc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4224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2229" r:id="rId1"/>
    <p:sldLayoutId id="2147492230" r:id="rId2"/>
    <p:sldLayoutId id="2147492231" r:id="rId3"/>
    <p:sldLayoutId id="2147492232" r:id="rId4"/>
    <p:sldLayoutId id="2147492233" r:id="rId5"/>
    <p:sldLayoutId id="2147492234" r:id="rId6"/>
    <p:sldLayoutId id="2147492235" r:id="rId7"/>
    <p:sldLayoutId id="2147492236" r:id="rId8"/>
    <p:sldLayoutId id="2147492237" r:id="rId9"/>
    <p:sldLayoutId id="2147492238" r:id="rId10"/>
    <p:sldLayoutId id="2147492239" r:id="rId11"/>
    <p:sldLayoutId id="2147492342" r:id="rId12"/>
    <p:sldLayoutId id="214749234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rgbClr val="3C8C9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rgbClr val="3C8C93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rgbClr val="3C8C93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rgbClr val="3C8C93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rgbClr val="3C8C93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anose="05000000000000000000" pitchFamily="2" charset="2"/>
        <a:buChar char="§"/>
        <a:defRPr sz="2585">
          <a:solidFill>
            <a:schemeClr val="bg2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panose="05000000000000000000" pitchFamily="2" charset="2"/>
        <a:buChar char="§"/>
        <a:defRPr sz="2215">
          <a:solidFill>
            <a:schemeClr val="bg2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−"/>
        <a:defRPr sz="1846">
          <a:solidFill>
            <a:schemeClr val="bg2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0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Logo ESITC nouveau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90513"/>
            <a:ext cx="15128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79614" y="0"/>
            <a:ext cx="51133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ICI POUR UN TITRE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92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A8DA279-C8BE-479A-8ADD-CF2338B128A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40" r:id="rId1"/>
    <p:sldLayoutId id="2147492241" r:id="rId2"/>
    <p:sldLayoutId id="2147492242" r:id="rId3"/>
    <p:sldLayoutId id="2147492243" r:id="rId4"/>
    <p:sldLayoutId id="2147492244" r:id="rId5"/>
    <p:sldLayoutId id="2147492245" r:id="rId6"/>
    <p:sldLayoutId id="2147492246" r:id="rId7"/>
    <p:sldLayoutId id="2147492247" r:id="rId8"/>
    <p:sldLayoutId id="2147492248" r:id="rId9"/>
    <p:sldLayoutId id="2147492249" r:id="rId10"/>
    <p:sldLayoutId id="21474922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anose="05000000000000000000" pitchFamily="2" charset="2"/>
        <a:buChar char="§"/>
        <a:defRPr sz="2585">
          <a:solidFill>
            <a:schemeClr val="bg2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panose="05000000000000000000" pitchFamily="2" charset="2"/>
        <a:buChar char="§"/>
        <a:defRPr sz="2215">
          <a:solidFill>
            <a:schemeClr val="bg2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−"/>
        <a:defRPr sz="1846">
          <a:solidFill>
            <a:schemeClr val="bg2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Logo ESITC nouveau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90513"/>
            <a:ext cx="15128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79614" y="0"/>
            <a:ext cx="51133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ICI POUR UN TITRE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92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C85E178-2D72-4076-91EB-252DA92FE66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1" r:id="rId1"/>
    <p:sldLayoutId id="2147492252" r:id="rId2"/>
    <p:sldLayoutId id="2147492253" r:id="rId3"/>
    <p:sldLayoutId id="2147492254" r:id="rId4"/>
    <p:sldLayoutId id="2147492255" r:id="rId5"/>
    <p:sldLayoutId id="2147492256" r:id="rId6"/>
    <p:sldLayoutId id="2147492257" r:id="rId7"/>
    <p:sldLayoutId id="2147492258" r:id="rId8"/>
    <p:sldLayoutId id="2147492259" r:id="rId9"/>
    <p:sldLayoutId id="2147492260" r:id="rId10"/>
    <p:sldLayoutId id="21474922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anose="05000000000000000000" pitchFamily="2" charset="2"/>
        <a:buChar char="§"/>
        <a:defRPr sz="2585">
          <a:solidFill>
            <a:schemeClr val="bg2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panose="05000000000000000000" pitchFamily="2" charset="2"/>
        <a:buChar char="§"/>
        <a:defRPr sz="2215">
          <a:solidFill>
            <a:schemeClr val="bg2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−"/>
        <a:defRPr sz="1846">
          <a:solidFill>
            <a:schemeClr val="bg2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0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Logo ESITC nouveau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90513"/>
            <a:ext cx="15128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79614" y="0"/>
            <a:ext cx="51133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ICI POUR UN TITRE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92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DCEC49AC-B1E2-4579-BBDC-BFDE0DD5BEE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62" r:id="rId1"/>
    <p:sldLayoutId id="2147492263" r:id="rId2"/>
    <p:sldLayoutId id="2147492264" r:id="rId3"/>
    <p:sldLayoutId id="2147492265" r:id="rId4"/>
    <p:sldLayoutId id="2147492266" r:id="rId5"/>
    <p:sldLayoutId id="2147492267" r:id="rId6"/>
    <p:sldLayoutId id="2147492268" r:id="rId7"/>
    <p:sldLayoutId id="2147492269" r:id="rId8"/>
    <p:sldLayoutId id="2147492270" r:id="rId9"/>
    <p:sldLayoutId id="2147492271" r:id="rId10"/>
    <p:sldLayoutId id="21474922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anose="05000000000000000000" pitchFamily="2" charset="2"/>
        <a:buChar char="§"/>
        <a:defRPr sz="2585">
          <a:solidFill>
            <a:schemeClr val="bg2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panose="05000000000000000000" pitchFamily="2" charset="2"/>
        <a:buChar char="§"/>
        <a:defRPr sz="2215">
          <a:solidFill>
            <a:schemeClr val="bg2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−"/>
        <a:defRPr sz="1846">
          <a:solidFill>
            <a:schemeClr val="bg2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0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Logo ESITC nouveau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90513"/>
            <a:ext cx="15128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79614" y="0"/>
            <a:ext cx="51133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ICI POUR UN TITRE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92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67D09CB-C592-4158-89C0-E354D677519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73" r:id="rId1"/>
    <p:sldLayoutId id="2147492274" r:id="rId2"/>
    <p:sldLayoutId id="2147492275" r:id="rId3"/>
    <p:sldLayoutId id="2147492276" r:id="rId4"/>
    <p:sldLayoutId id="2147492277" r:id="rId5"/>
    <p:sldLayoutId id="2147492278" r:id="rId6"/>
    <p:sldLayoutId id="2147492279" r:id="rId7"/>
    <p:sldLayoutId id="2147492280" r:id="rId8"/>
    <p:sldLayoutId id="2147492281" r:id="rId9"/>
    <p:sldLayoutId id="2147492282" r:id="rId10"/>
    <p:sldLayoutId id="21474922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anose="05000000000000000000" pitchFamily="2" charset="2"/>
        <a:buChar char="§"/>
        <a:defRPr sz="2585">
          <a:solidFill>
            <a:schemeClr val="bg2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panose="05000000000000000000" pitchFamily="2" charset="2"/>
        <a:buChar char="§"/>
        <a:defRPr sz="2215">
          <a:solidFill>
            <a:schemeClr val="bg2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−"/>
        <a:defRPr sz="1846">
          <a:solidFill>
            <a:schemeClr val="bg2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10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Logo ESITC nouveau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90513"/>
            <a:ext cx="15128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79614" y="0"/>
            <a:ext cx="51133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ICI POUR UN TITRE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92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EA882A9-7650-49F1-BAE7-6056CA55C0A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84" r:id="rId1"/>
    <p:sldLayoutId id="2147492285" r:id="rId2"/>
    <p:sldLayoutId id="2147492286" r:id="rId3"/>
    <p:sldLayoutId id="2147492287" r:id="rId4"/>
    <p:sldLayoutId id="2147492288" r:id="rId5"/>
    <p:sldLayoutId id="2147492289" r:id="rId6"/>
    <p:sldLayoutId id="2147492290" r:id="rId7"/>
    <p:sldLayoutId id="2147492291" r:id="rId8"/>
    <p:sldLayoutId id="2147492292" r:id="rId9"/>
    <p:sldLayoutId id="2147492293" r:id="rId10"/>
    <p:sldLayoutId id="214749229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anose="05000000000000000000" pitchFamily="2" charset="2"/>
        <a:buChar char="§"/>
        <a:defRPr sz="2585">
          <a:solidFill>
            <a:schemeClr val="bg2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panose="05000000000000000000" pitchFamily="2" charset="2"/>
        <a:buChar char="§"/>
        <a:defRPr sz="2215">
          <a:solidFill>
            <a:schemeClr val="bg2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−"/>
        <a:defRPr sz="1846">
          <a:solidFill>
            <a:schemeClr val="bg2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Logo ESITC nouveau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90513"/>
            <a:ext cx="15128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79614" y="0"/>
            <a:ext cx="51133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ICI POUR UN TITRE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92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5BF64F2-B4C8-4776-B8BA-DB1165C7D8C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95" r:id="rId1"/>
    <p:sldLayoutId id="2147492296" r:id="rId2"/>
    <p:sldLayoutId id="2147492297" r:id="rId3"/>
    <p:sldLayoutId id="2147492298" r:id="rId4"/>
    <p:sldLayoutId id="2147492299" r:id="rId5"/>
    <p:sldLayoutId id="2147492300" r:id="rId6"/>
    <p:sldLayoutId id="2147492301" r:id="rId7"/>
    <p:sldLayoutId id="2147492302" r:id="rId8"/>
    <p:sldLayoutId id="2147492303" r:id="rId9"/>
    <p:sldLayoutId id="2147492304" r:id="rId10"/>
    <p:sldLayoutId id="214749230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anose="05000000000000000000" pitchFamily="2" charset="2"/>
        <a:buChar char="§"/>
        <a:defRPr sz="2585">
          <a:solidFill>
            <a:schemeClr val="bg2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panose="05000000000000000000" pitchFamily="2" charset="2"/>
        <a:buChar char="§"/>
        <a:defRPr sz="2215">
          <a:solidFill>
            <a:schemeClr val="bg2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−"/>
        <a:defRPr sz="1846">
          <a:solidFill>
            <a:schemeClr val="bg2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1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Logo ESITC nouveau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90513"/>
            <a:ext cx="15128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79614" y="0"/>
            <a:ext cx="51133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ICI POUR UN TITRE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92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6F2C0C2-404A-4E28-81A0-B0D4DB8FEFC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06" r:id="rId1"/>
    <p:sldLayoutId id="2147492307" r:id="rId2"/>
    <p:sldLayoutId id="2147492308" r:id="rId3"/>
    <p:sldLayoutId id="2147492309" r:id="rId4"/>
    <p:sldLayoutId id="2147492310" r:id="rId5"/>
    <p:sldLayoutId id="2147492311" r:id="rId6"/>
    <p:sldLayoutId id="2147492312" r:id="rId7"/>
    <p:sldLayoutId id="2147492313" r:id="rId8"/>
    <p:sldLayoutId id="2147492314" r:id="rId9"/>
    <p:sldLayoutId id="2147492315" r:id="rId10"/>
    <p:sldLayoutId id="214749231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anose="05000000000000000000" pitchFamily="2" charset="2"/>
        <a:buChar char="§"/>
        <a:defRPr sz="2585">
          <a:solidFill>
            <a:schemeClr val="bg2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panose="05000000000000000000" pitchFamily="2" charset="2"/>
        <a:buChar char="§"/>
        <a:defRPr sz="2215">
          <a:solidFill>
            <a:schemeClr val="bg2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−"/>
        <a:defRPr sz="1846">
          <a:solidFill>
            <a:schemeClr val="bg2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5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35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Font typeface="Wingdings" panose="05000000000000000000" pitchFamily="2" charset="2"/>
        <a:buChar char="§"/>
        <a:defRPr sz="2585">
          <a:solidFill>
            <a:srgbClr val="595959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SzPct val="70000"/>
        <a:buFont typeface="Wingdings" panose="05000000000000000000" pitchFamily="2" charset="2"/>
        <a:buChar char="§"/>
        <a:defRPr sz="2215">
          <a:solidFill>
            <a:srgbClr val="595959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Font typeface="Arial" panose="020B0604020202020204" pitchFamily="34" charset="0"/>
        <a:buChar char="−"/>
        <a:defRPr sz="1846">
          <a:solidFill>
            <a:srgbClr val="595959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Char char="–"/>
        <a:defRPr>
          <a:solidFill>
            <a:srgbClr val="595959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lr>
          <a:srgbClr val="3C8C93"/>
        </a:buClr>
        <a:buChar char="»"/>
        <a:defRPr sz="1292">
          <a:solidFill>
            <a:srgbClr val="595959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1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Logo ESITC nouveau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60350"/>
            <a:ext cx="172878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79613" y="0"/>
            <a:ext cx="68405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ICI POUR UN TITRE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92">
                <a:solidFill>
                  <a:schemeClr val="bg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92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D231297-B022-4977-A011-AF4F33C8C46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17" r:id="rId1"/>
    <p:sldLayoutId id="2147492318" r:id="rId2"/>
    <p:sldLayoutId id="2147492319" r:id="rId3"/>
    <p:sldLayoutId id="2147492320" r:id="rId4"/>
    <p:sldLayoutId id="2147492321" r:id="rId5"/>
    <p:sldLayoutId id="2147492322" r:id="rId6"/>
    <p:sldLayoutId id="2147492323" r:id="rId7"/>
    <p:sldLayoutId id="2147492324" r:id="rId8"/>
    <p:sldLayoutId id="2147492325" r:id="rId9"/>
    <p:sldLayoutId id="2147492326" r:id="rId10"/>
    <p:sldLayoutId id="21474923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846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anose="05000000000000000000" pitchFamily="2" charset="2"/>
        <a:buChar char="§"/>
        <a:defRPr sz="2585">
          <a:solidFill>
            <a:schemeClr val="bg2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panose="05000000000000000000" pitchFamily="2" charset="2"/>
        <a:buChar char="§"/>
        <a:defRPr sz="2215">
          <a:solidFill>
            <a:schemeClr val="bg2"/>
          </a:solidFill>
          <a:latin typeface="+mn-lt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panose="020B0604020202020204" pitchFamily="34" charset="0"/>
        <a:buChar char="−"/>
        <a:defRPr sz="1846">
          <a:solidFill>
            <a:schemeClr val="bg2"/>
          </a:solidFill>
          <a:latin typeface="+mn-lt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292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1D23E-8B94-46F6-80A0-A151DBCBE96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7ECE3F-61E4-4881-B82E-357667091F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433" r:id="rId1"/>
    <p:sldLayoutId id="2147492434" r:id="rId2"/>
    <p:sldLayoutId id="2147492435" r:id="rId3"/>
    <p:sldLayoutId id="2147492436" r:id="rId4"/>
    <p:sldLayoutId id="2147492437" r:id="rId5"/>
    <p:sldLayoutId id="2147492438" r:id="rId6"/>
    <p:sldLayoutId id="2147492439" r:id="rId7"/>
    <p:sldLayoutId id="2147492440" r:id="rId8"/>
    <p:sldLayoutId id="2147492441" r:id="rId9"/>
    <p:sldLayoutId id="2147492442" r:id="rId10"/>
    <p:sldLayoutId id="2147492443" r:id="rId11"/>
    <p:sldLayoutId id="214749244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7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351" r:id="rId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7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359" r:id="rId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2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371" r:id="rId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0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383" r:id="rId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4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395" r:id="rId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6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407" r:id="rId1"/>
    <p:sldLayoutId id="2147492413" r:id="rId2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9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419" r:id="rId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fif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fif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jfif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fif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7.gi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1.jfif"/><Relationship Id="rId4" Type="http://schemas.openxmlformats.org/officeDocument/2006/relationships/image" Target="../media/image40.jfif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0" y="2232025"/>
            <a:ext cx="4572000" cy="345757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dirty="0" err="1">
                <a:solidFill>
                  <a:schemeClr val="bg1"/>
                </a:solidFill>
                <a:latin typeface="Ailerons" panose="00000500000000000000" pitchFamily="50" charset="0"/>
              </a:rPr>
              <a:t>CementLab</a:t>
            </a:r>
            <a:r>
              <a:rPr lang="fr-FR" dirty="0">
                <a:solidFill>
                  <a:schemeClr val="bg1"/>
                </a:solidFill>
                <a:latin typeface="Ailerons" panose="00000500000000000000" pitchFamily="50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dirty="0">
                <a:solidFill>
                  <a:schemeClr val="bg1"/>
                </a:solidFill>
                <a:latin typeface="Ailerons" panose="00000500000000000000" pitchFamily="50" charset="0"/>
              </a:rPr>
              <a:t>« Économie Circulaire &amp; Mixité des matériaux »</a:t>
            </a:r>
          </a:p>
          <a:p>
            <a:pPr marL="0" indent="0">
              <a:lnSpc>
                <a:spcPct val="100000"/>
              </a:lnSpc>
              <a:buNone/>
            </a:pPr>
            <a:endParaRPr lang="fr-FR" dirty="0">
              <a:solidFill>
                <a:schemeClr val="bg1"/>
              </a:solidFill>
              <a:latin typeface="Ailerons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dirty="0">
                <a:solidFill>
                  <a:schemeClr val="bg1"/>
                </a:solidFill>
                <a:latin typeface="Ailerons" panose="00000500000000000000" pitchFamily="50" charset="0"/>
              </a:rPr>
              <a:t>M BOUTOUIL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dirty="0">
                <a:solidFill>
                  <a:schemeClr val="bg1"/>
                </a:solidFill>
                <a:latin typeface="Ailerons" panose="00000500000000000000" pitchFamily="50" charset="0"/>
              </a:rPr>
              <a:t>M DUFEU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dirty="0">
                <a:solidFill>
                  <a:schemeClr val="bg1"/>
                </a:solidFill>
                <a:latin typeface="Ailerons" panose="00000500000000000000" pitchFamily="50" charset="0"/>
              </a:rPr>
              <a:t>17/06/2021</a:t>
            </a:r>
          </a:p>
        </p:txBody>
      </p:sp>
    </p:spTree>
    <p:extLst>
      <p:ext uri="{BB962C8B-B14F-4D97-AF65-F5344CB8AC3E}">
        <p14:creationId xmlns:p14="http://schemas.microsoft.com/office/powerpoint/2010/main" val="316062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5"/>
          <p:cNvSpPr>
            <a:spLocks noGrp="1"/>
          </p:cNvSpPr>
          <p:nvPr>
            <p:ph idx="1"/>
          </p:nvPr>
        </p:nvSpPr>
        <p:spPr>
          <a:xfrm>
            <a:off x="613107" y="1390113"/>
            <a:ext cx="5399053" cy="376385"/>
          </a:xfrm>
        </p:spPr>
        <p:txBody>
          <a:bodyPr/>
          <a:lstStyle/>
          <a:p>
            <a:r>
              <a:rPr lang="fr-FR" sz="1800" dirty="0"/>
              <a:t>Thématiques et moyens </a:t>
            </a:r>
            <a:r>
              <a:rPr lang="fr-FR" sz="1600" dirty="0"/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53" y="2115381"/>
            <a:ext cx="1728192" cy="12961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01" y="4075161"/>
            <a:ext cx="1579370" cy="118452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21" y="1940051"/>
            <a:ext cx="2247435" cy="168557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41824"/>
            <a:ext cx="2437397" cy="1828047"/>
          </a:xfrm>
          <a:prstGeom prst="rect">
            <a:avLst/>
          </a:prstGeom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85943F58-C89F-43A2-A364-14D7FE39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367" y="590325"/>
            <a:ext cx="6381017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846" b="1" dirty="0">
                <a:solidFill>
                  <a:schemeClr val="bg1"/>
                </a:solidFill>
                <a:latin typeface="Ailerons" panose="00000500000000000000"/>
              </a:rPr>
              <a:t>Laboratoire de Recherche </a:t>
            </a:r>
            <a:endParaRPr lang="fr-FR" altLang="fr-FR" sz="1477" dirty="0">
              <a:solidFill>
                <a:schemeClr val="bg1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3584F86-ECCB-4C29-89D1-6DCC36947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312" y="109188"/>
            <a:ext cx="1763688" cy="146682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CDBA4BA-2E87-44A5-8C81-A8DEC5FF72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355" b="14869"/>
          <a:stretch/>
        </p:blipFill>
        <p:spPr>
          <a:xfrm>
            <a:off x="599204" y="1724152"/>
            <a:ext cx="3828780" cy="163284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96F0FF3-EB60-49C4-991B-E5759276E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302" y="3519880"/>
            <a:ext cx="2664296" cy="105137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234494D-D941-4BED-8DA5-63E9FBA91A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359" y="4682670"/>
            <a:ext cx="3099580" cy="7915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F3AB56D-B5D3-4A69-A508-2D16992C86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542" y="5464198"/>
            <a:ext cx="2437397" cy="10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4F86EC0-9AC1-4D53-9501-35225B1FD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484073"/>
            <a:ext cx="6552728" cy="2917179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E75649B-77FF-417A-9DB1-0CEB44A4A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367" y="476672"/>
            <a:ext cx="6381017" cy="6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846" b="1" dirty="0">
                <a:solidFill>
                  <a:schemeClr val="bg1"/>
                </a:solidFill>
                <a:latin typeface="Ailerons" panose="00000500000000000000"/>
              </a:rPr>
              <a:t>Projet </a:t>
            </a:r>
            <a:r>
              <a:rPr lang="fr-FR" altLang="fr-FR" sz="1846" b="1" dirty="0" err="1">
                <a:solidFill>
                  <a:schemeClr val="bg1"/>
                </a:solidFill>
                <a:latin typeface="Ailerons" panose="00000500000000000000"/>
              </a:rPr>
              <a:t>CobBauge</a:t>
            </a:r>
            <a:endParaRPr lang="fr-FR" altLang="fr-FR" sz="1846" b="1" dirty="0">
              <a:solidFill>
                <a:schemeClr val="bg1"/>
              </a:solidFill>
              <a:latin typeface="Ailerons" panose="00000500000000000000"/>
            </a:endParaRPr>
          </a:p>
          <a:p>
            <a:pPr algn="ctr"/>
            <a:r>
              <a:rPr lang="fr-FR" altLang="fr-FR" sz="1477" dirty="0">
                <a:solidFill>
                  <a:schemeClr val="bg1"/>
                </a:solidFill>
              </a:rPr>
              <a:t>04/18 </a:t>
            </a:r>
            <a:r>
              <a:rPr lang="fr-FR" altLang="fr-FR" sz="1477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fr-FR" altLang="fr-FR" sz="1477" dirty="0">
                <a:solidFill>
                  <a:schemeClr val="bg1"/>
                </a:solidFill>
              </a:rPr>
              <a:t> 06/23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D82633-70CF-4756-8FA9-AD4124F3A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09188"/>
            <a:ext cx="1763688" cy="146682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41F73E-2788-409A-93AC-529AECDE8681}"/>
              </a:ext>
            </a:extLst>
          </p:cNvPr>
          <p:cNvSpPr txBox="1">
            <a:spLocks/>
          </p:cNvSpPr>
          <p:nvPr/>
        </p:nvSpPr>
        <p:spPr>
          <a:xfrm>
            <a:off x="841516" y="4535679"/>
            <a:ext cx="8291264" cy="1557617"/>
          </a:xfrm>
          <a:prstGeom prst="rect">
            <a:avLst/>
          </a:prstGeom>
        </p:spPr>
        <p:txBody>
          <a:bodyPr>
            <a:normAutofit/>
          </a:bodyPr>
          <a:lstStyle>
            <a:lvl1pPr marL="316531" indent="-31653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Font typeface="Wingdings" panose="05000000000000000000" pitchFamily="2" charset="2"/>
              <a:buChar char="§"/>
              <a:defRPr sz="2585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17" indent="-26377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SzPct val="70000"/>
              <a:buFont typeface="Wingdings" panose="05000000000000000000" pitchFamily="2" charset="2"/>
              <a:buChar char="§"/>
              <a:defRPr sz="2215">
                <a:solidFill>
                  <a:srgbClr val="595959"/>
                </a:solidFill>
                <a:latin typeface="+mn-lt"/>
                <a:cs typeface="+mn-cs"/>
              </a:defRPr>
            </a:lvl2pPr>
            <a:lvl3pPr marL="1055103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Font typeface="Arial" panose="020B0604020202020204" pitchFamily="34" charset="0"/>
              <a:buChar char="−"/>
              <a:defRPr sz="1846">
                <a:solidFill>
                  <a:srgbClr val="595959"/>
                </a:solidFill>
                <a:latin typeface="+mn-lt"/>
                <a:cs typeface="+mn-cs"/>
              </a:defRPr>
            </a:lvl3pPr>
            <a:lvl4pPr marL="1477145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–"/>
              <a:defRPr>
                <a:solidFill>
                  <a:srgbClr val="595959"/>
                </a:solidFill>
                <a:latin typeface="+mn-lt"/>
                <a:cs typeface="+mn-cs"/>
              </a:defRPr>
            </a:lvl4pPr>
            <a:lvl5pPr marL="1899186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8C93"/>
              </a:buClr>
              <a:buChar char="»"/>
              <a:defRPr sz="1292">
                <a:solidFill>
                  <a:srgbClr val="595959"/>
                </a:solidFill>
                <a:latin typeface="+mn-lt"/>
                <a:cs typeface="+mn-cs"/>
              </a:defRPr>
            </a:lvl5pPr>
            <a:lvl6pPr marL="2321227" indent="-21102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92">
                <a:solidFill>
                  <a:schemeClr val="bg2"/>
                </a:solidFill>
                <a:latin typeface="+mn-lt"/>
                <a:cs typeface="+mn-cs"/>
              </a:defRPr>
            </a:lvl6pPr>
            <a:lvl7pPr marL="2743269" indent="-21102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92">
                <a:solidFill>
                  <a:schemeClr val="bg2"/>
                </a:solidFill>
                <a:latin typeface="+mn-lt"/>
                <a:cs typeface="+mn-cs"/>
              </a:defRPr>
            </a:lvl7pPr>
            <a:lvl8pPr marL="3165310" indent="-21102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92">
                <a:solidFill>
                  <a:schemeClr val="bg2"/>
                </a:solidFill>
                <a:latin typeface="+mn-lt"/>
                <a:cs typeface="+mn-cs"/>
              </a:defRPr>
            </a:lvl8pPr>
            <a:lvl9pPr marL="3587351" indent="-211021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92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>
              <a:buClr>
                <a:srgbClr val="EA5541"/>
              </a:buClr>
            </a:pPr>
            <a:r>
              <a:rPr lang="fr-FR" sz="1800" kern="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Objectifs</a:t>
            </a:r>
            <a:r>
              <a:rPr lang="fr-FR" sz="1600" kern="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lvl="1">
              <a:buClr>
                <a:srgbClr val="EA5541"/>
              </a:buClr>
            </a:pPr>
            <a:r>
              <a:rPr lang="fr-FR" sz="1600" kern="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Construction de deux bâtiments pilotes </a:t>
            </a:r>
          </a:p>
          <a:p>
            <a:pPr lvl="1">
              <a:buClr>
                <a:srgbClr val="EA5541"/>
              </a:buClr>
            </a:pPr>
            <a:r>
              <a:rPr lang="fr-FR" sz="1600" kern="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Mesure des performances des bâtiments sur une durée minimale de 2 ans</a:t>
            </a:r>
          </a:p>
          <a:p>
            <a:pPr lvl="1">
              <a:buClr>
                <a:srgbClr val="EA5541"/>
              </a:buClr>
            </a:pPr>
            <a:r>
              <a:rPr lang="fr-FR" sz="1600" kern="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Formation à la construction de bâtiments </a:t>
            </a:r>
            <a:r>
              <a:rPr lang="fr-FR" sz="1600" kern="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CobBauge</a:t>
            </a:r>
            <a:endParaRPr lang="fr-FR" sz="1600" kern="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Clr>
                <a:srgbClr val="EA5541"/>
              </a:buClr>
            </a:pPr>
            <a:r>
              <a:rPr lang="fr-FR" sz="1600" kern="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Promotion de la construction en terre</a:t>
            </a:r>
          </a:p>
        </p:txBody>
      </p:sp>
    </p:spTree>
    <p:extLst>
      <p:ext uri="{BB962C8B-B14F-4D97-AF65-F5344CB8AC3E}">
        <p14:creationId xmlns:p14="http://schemas.microsoft.com/office/powerpoint/2010/main" val="249537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DE99EB4-8FB3-45D2-88B7-FEEED277EB6E}"/>
              </a:ext>
            </a:extLst>
          </p:cNvPr>
          <p:cNvSpPr txBox="1"/>
          <p:nvPr/>
        </p:nvSpPr>
        <p:spPr>
          <a:xfrm>
            <a:off x="738082" y="13407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6531" indent="-316531">
              <a:spcBef>
                <a:spcPct val="20000"/>
              </a:spcBef>
              <a:buClr>
                <a:srgbClr val="EA5541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De l’échelle laboratoire à l’échelle réelle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231F93-8404-4FF6-ACDA-F1BCB9820D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0" y="2069977"/>
            <a:ext cx="1863521" cy="13953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3A5D31-9AA5-4DD4-9724-3ED27485F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09188"/>
            <a:ext cx="1763688" cy="14668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90626B-2E9A-4D03-B5FD-934D991D71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698" y="1710100"/>
            <a:ext cx="3597442" cy="24235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E067EE-EA22-46E9-B30B-EDF2D6A011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430" y="1908776"/>
            <a:ext cx="1526954" cy="18342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BD8231-90EB-4BCC-BF99-DE12D2D1B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4581128"/>
            <a:ext cx="3431131" cy="13953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7CBF631-C317-4504-9189-97ADFFF0C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6858" y="3743072"/>
            <a:ext cx="4164976" cy="2911093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E228C888-84B7-4739-9D05-C1EDFF75F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367" y="476672"/>
            <a:ext cx="6381017" cy="6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846" b="1" dirty="0">
                <a:solidFill>
                  <a:schemeClr val="bg1"/>
                </a:solidFill>
                <a:latin typeface="Ailerons" panose="00000500000000000000"/>
              </a:rPr>
              <a:t>Projet </a:t>
            </a:r>
            <a:r>
              <a:rPr lang="fr-FR" altLang="fr-FR" sz="1846" b="1" dirty="0" err="1">
                <a:solidFill>
                  <a:schemeClr val="bg1"/>
                </a:solidFill>
                <a:latin typeface="Ailerons" panose="00000500000000000000"/>
              </a:rPr>
              <a:t>CobBauge</a:t>
            </a:r>
            <a:endParaRPr lang="fr-FR" altLang="fr-FR" sz="1846" b="1" dirty="0">
              <a:solidFill>
                <a:schemeClr val="bg1"/>
              </a:solidFill>
              <a:latin typeface="Ailerons" panose="00000500000000000000"/>
            </a:endParaRPr>
          </a:p>
          <a:p>
            <a:pPr algn="ctr"/>
            <a:r>
              <a:rPr lang="fr-FR" altLang="fr-FR" sz="1477" dirty="0">
                <a:solidFill>
                  <a:schemeClr val="bg1"/>
                </a:solidFill>
              </a:rPr>
              <a:t>04/18 </a:t>
            </a:r>
            <a:r>
              <a:rPr lang="fr-FR" altLang="fr-FR" sz="1477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fr-FR" altLang="fr-FR" sz="1477" dirty="0">
                <a:solidFill>
                  <a:schemeClr val="bg1"/>
                </a:solidFill>
              </a:rPr>
              <a:t> 06/23</a:t>
            </a:r>
          </a:p>
        </p:txBody>
      </p:sp>
    </p:spTree>
    <p:extLst>
      <p:ext uri="{BB962C8B-B14F-4D97-AF65-F5344CB8AC3E}">
        <p14:creationId xmlns:p14="http://schemas.microsoft.com/office/powerpoint/2010/main" val="1592566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1647367" y="476672"/>
            <a:ext cx="6381017" cy="6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846" b="1" dirty="0">
                <a:solidFill>
                  <a:schemeClr val="bg1"/>
                </a:solidFill>
                <a:latin typeface="Ailerons" panose="00000500000000000000"/>
              </a:rPr>
              <a:t>Projet </a:t>
            </a:r>
            <a:r>
              <a:rPr lang="fr-FR" altLang="fr-FR" sz="1846" b="1" dirty="0" err="1">
                <a:solidFill>
                  <a:schemeClr val="bg1"/>
                </a:solidFill>
                <a:latin typeface="Ailerons" panose="00000500000000000000"/>
              </a:rPr>
              <a:t>PrEconcrete</a:t>
            </a:r>
            <a:endParaRPr lang="fr-FR" altLang="fr-FR" sz="1846" b="1" dirty="0">
              <a:solidFill>
                <a:schemeClr val="bg1"/>
              </a:solidFill>
              <a:latin typeface="Ailerons" panose="00000500000000000000"/>
            </a:endParaRPr>
          </a:p>
          <a:p>
            <a:pPr algn="ctr"/>
            <a:r>
              <a:rPr lang="fr-FR" altLang="fr-FR" sz="1477" dirty="0">
                <a:solidFill>
                  <a:schemeClr val="bg1"/>
                </a:solidFill>
              </a:rPr>
              <a:t>04/19 </a:t>
            </a:r>
            <a:r>
              <a:rPr lang="fr-FR" altLang="fr-FR" sz="1477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fr-FR" altLang="fr-FR" sz="1477" dirty="0">
                <a:solidFill>
                  <a:schemeClr val="bg1"/>
                </a:solidFill>
              </a:rPr>
              <a:t> 06/21</a:t>
            </a:r>
          </a:p>
        </p:txBody>
      </p:sp>
      <p:sp>
        <p:nvSpPr>
          <p:cNvPr id="3" name="Rectangle 2"/>
          <p:cNvSpPr/>
          <p:nvPr/>
        </p:nvSpPr>
        <p:spPr>
          <a:xfrm>
            <a:off x="2551876" y="657589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5" b="30320"/>
          <a:stretch/>
        </p:blipFill>
        <p:spPr>
          <a:xfrm>
            <a:off x="7963394" y="2830780"/>
            <a:ext cx="968854" cy="5317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620" r="12500" b="12293"/>
          <a:stretch/>
        </p:blipFill>
        <p:spPr>
          <a:xfrm>
            <a:off x="8134621" y="2176286"/>
            <a:ext cx="797627" cy="6646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7" b="24309"/>
          <a:stretch/>
        </p:blipFill>
        <p:spPr>
          <a:xfrm>
            <a:off x="8033204" y="1623934"/>
            <a:ext cx="878163" cy="465282"/>
          </a:xfrm>
          <a:prstGeom prst="rect">
            <a:avLst/>
          </a:prstGeom>
        </p:spPr>
      </p:pic>
      <p:pic>
        <p:nvPicPr>
          <p:cNvPr id="7" name="Picture 2" descr="Préfète NormandieVERSIONIMPRIMEU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1" y="1683210"/>
            <a:ext cx="509406" cy="5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ADEME_Normandie_logo_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6" y="2383705"/>
            <a:ext cx="441794" cy="64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logo_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5" y="3057791"/>
            <a:ext cx="674396" cy="6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49740" y="1569478"/>
            <a:ext cx="7190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Développement de produits préfabriqués en béton incorporant </a:t>
            </a:r>
          </a:p>
          <a:p>
            <a:pPr algn="ctr"/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granulats de béton recyclé destinés aux façades de bâtiments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25"/>
          <p:cNvSpPr>
            <a:spLocks/>
          </p:cNvSpPr>
          <p:nvPr/>
        </p:nvSpPr>
        <p:spPr bwMode="auto">
          <a:xfrm>
            <a:off x="1979712" y="2238304"/>
            <a:ext cx="5383983" cy="924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231" tIns="33231" rIns="33231" bIns="33231" anchor="ctr"/>
          <a:lstStyle>
            <a:lvl1pPr marL="188913" indent="-188913" eaLnBrk="0" hangingPunct="0">
              <a:spcBef>
                <a:spcPct val="50000"/>
              </a:spcBef>
              <a:spcAft>
                <a:spcPct val="20000"/>
              </a:spcAft>
              <a:buClr>
                <a:srgbClr val="EC0000"/>
              </a:buClr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61950" indent="-180975" eaLnBrk="0" hangingPunct="0">
              <a:spcBef>
                <a:spcPct val="20000"/>
              </a:spcBef>
              <a:spcAft>
                <a:spcPct val="10000"/>
              </a:spcAft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D5002F"/>
              </a:buClr>
              <a:buSzPct val="80000"/>
              <a:buFont typeface="Wingdings" pitchFamily="2" charset="2"/>
              <a:buChar char="n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Arial" charset="0"/>
              <a:buChar char="►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Arial" charset="0"/>
              <a:buChar char="►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Arial" charset="0"/>
              <a:buChar char="►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Arial" charset="0"/>
              <a:buChar char="►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Arial" charset="0"/>
              <a:buChar char="►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11021" lvl="1" indent="-184643" defTabSz="844083" eaLnBrk="1" fontAlgn="auto" hangingPunct="1">
              <a:spcBef>
                <a:spcPts val="0"/>
              </a:spcBef>
              <a:spcAft>
                <a:spcPts val="277"/>
              </a:spcAft>
              <a:buClr>
                <a:schemeClr val="tx2"/>
              </a:buClr>
              <a:buSzPct val="130000"/>
              <a:buFont typeface="Wingdings 2" pitchFamily="18" charset="2"/>
              <a:buChar char="¡"/>
              <a:defRPr/>
            </a:pPr>
            <a:r>
              <a:rPr lang="fr-FR" altLang="fr-FR" sz="1108" dirty="0">
                <a:latin typeface="+mj-lt"/>
              </a:rPr>
              <a:t>Produire du béton à partir de déchets, </a:t>
            </a:r>
          </a:p>
          <a:p>
            <a:pPr marL="211021" lvl="1" indent="-184643" defTabSz="844083" eaLnBrk="1" fontAlgn="auto" hangingPunct="1">
              <a:spcBef>
                <a:spcPts val="0"/>
              </a:spcBef>
              <a:spcAft>
                <a:spcPts val="277"/>
              </a:spcAft>
              <a:buClr>
                <a:schemeClr val="tx2"/>
              </a:buClr>
              <a:buSzPct val="130000"/>
              <a:buFont typeface="Wingdings 2" pitchFamily="18" charset="2"/>
              <a:buChar char="¡"/>
              <a:defRPr/>
            </a:pPr>
            <a:r>
              <a:rPr lang="fr-FR" altLang="fr-FR" sz="1108" dirty="0">
                <a:latin typeface="+mj-lt"/>
                <a:cs typeface="+mn-cs"/>
              </a:rPr>
              <a:t>Réduire l’empreinte environnementale des éléments en béton produits par CMEG,</a:t>
            </a:r>
          </a:p>
          <a:p>
            <a:pPr marL="211021" lvl="1" indent="-184643" defTabSz="844083" eaLnBrk="1" fontAlgn="auto" hangingPunct="1">
              <a:spcBef>
                <a:spcPts val="0"/>
              </a:spcBef>
              <a:spcAft>
                <a:spcPts val="277"/>
              </a:spcAft>
              <a:buClr>
                <a:schemeClr val="tx2"/>
              </a:buClr>
              <a:buSzPct val="130000"/>
              <a:buFont typeface="Wingdings 2" pitchFamily="18" charset="2"/>
              <a:buChar char="¡"/>
              <a:defRPr/>
            </a:pPr>
            <a:r>
              <a:rPr lang="fr-FR" altLang="fr-FR" sz="1108" dirty="0">
                <a:latin typeface="+mj-lt"/>
                <a:cs typeface="+mn-cs"/>
              </a:rPr>
              <a:t>Anticiper les futures réglementations,</a:t>
            </a:r>
          </a:p>
          <a:p>
            <a:pPr marL="211021" lvl="1" indent="-184643" defTabSz="844083" eaLnBrk="1" fontAlgn="auto" hangingPunct="1">
              <a:spcBef>
                <a:spcPts val="0"/>
              </a:spcBef>
              <a:spcAft>
                <a:spcPts val="277"/>
              </a:spcAft>
              <a:buClr>
                <a:schemeClr val="tx2"/>
              </a:buClr>
              <a:buSzPct val="130000"/>
              <a:buFont typeface="Wingdings 2" pitchFamily="18" charset="2"/>
              <a:buChar char="¡"/>
              <a:defRPr/>
            </a:pPr>
            <a:r>
              <a:rPr lang="fr-FR" altLang="fr-FR" sz="1108" dirty="0">
                <a:latin typeface="+mj-lt"/>
              </a:rPr>
              <a:t>Etre force de proposition auprès des Maîtres d’Ouvrages.</a:t>
            </a:r>
            <a:endParaRPr lang="fr-FR" altLang="fr-FR" sz="1108" dirty="0">
              <a:latin typeface="+mj-lt"/>
              <a:cs typeface="+mn-cs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8"/>
          <a:srcRect l="5658" t="18500" r="66719" b="33039"/>
          <a:stretch/>
        </p:blipFill>
        <p:spPr>
          <a:xfrm>
            <a:off x="1972451" y="3235339"/>
            <a:ext cx="5390195" cy="28369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0A4B93-4987-4EB0-96F8-A56DE9F39F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0312" y="109188"/>
            <a:ext cx="1763688" cy="14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44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1647367" y="684521"/>
            <a:ext cx="6381017" cy="6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846" b="1" dirty="0">
                <a:solidFill>
                  <a:schemeClr val="bg1"/>
                </a:solidFill>
                <a:latin typeface="Ailerons" panose="00000500000000000000"/>
              </a:rPr>
              <a:t>Projet </a:t>
            </a:r>
            <a:r>
              <a:rPr lang="fr-FR" altLang="fr-FR" sz="1846" b="1" dirty="0" err="1">
                <a:solidFill>
                  <a:schemeClr val="bg1"/>
                </a:solidFill>
                <a:latin typeface="Ailerons" panose="00000500000000000000"/>
              </a:rPr>
              <a:t>PrEconcrete</a:t>
            </a:r>
            <a:endParaRPr lang="fr-FR" altLang="fr-FR" sz="1846" b="1" dirty="0">
              <a:solidFill>
                <a:schemeClr val="bg1"/>
              </a:solidFill>
              <a:latin typeface="Ailerons" panose="00000500000000000000"/>
            </a:endParaRPr>
          </a:p>
          <a:p>
            <a:pPr algn="ctr"/>
            <a:r>
              <a:rPr lang="fr-FR" altLang="fr-FR" sz="1477" dirty="0">
                <a:solidFill>
                  <a:schemeClr val="bg1"/>
                </a:solidFill>
              </a:rPr>
              <a:t>04/19 </a:t>
            </a:r>
            <a:r>
              <a:rPr lang="fr-FR" altLang="fr-FR" sz="1477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fr-FR" altLang="fr-FR" sz="1477" dirty="0">
                <a:solidFill>
                  <a:schemeClr val="bg1"/>
                </a:solidFill>
              </a:rPr>
              <a:t> 06/21</a:t>
            </a:r>
          </a:p>
        </p:txBody>
      </p:sp>
      <p:sp>
        <p:nvSpPr>
          <p:cNvPr id="3" name="Rectangle 2"/>
          <p:cNvSpPr/>
          <p:nvPr/>
        </p:nvSpPr>
        <p:spPr>
          <a:xfrm>
            <a:off x="2551876" y="657589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5" b="30320"/>
          <a:stretch/>
        </p:blipFill>
        <p:spPr>
          <a:xfrm>
            <a:off x="7963394" y="2830780"/>
            <a:ext cx="968854" cy="5317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620" r="12500" b="12293"/>
          <a:stretch/>
        </p:blipFill>
        <p:spPr>
          <a:xfrm>
            <a:off x="8134621" y="2176286"/>
            <a:ext cx="797627" cy="6646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7" b="24309"/>
          <a:stretch/>
        </p:blipFill>
        <p:spPr>
          <a:xfrm>
            <a:off x="8033204" y="1623934"/>
            <a:ext cx="878163" cy="465282"/>
          </a:xfrm>
          <a:prstGeom prst="rect">
            <a:avLst/>
          </a:prstGeom>
        </p:spPr>
      </p:pic>
      <p:pic>
        <p:nvPicPr>
          <p:cNvPr id="7" name="Picture 2" descr="Préfète NormandieVERSIONIMPRIMEU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1" y="1683210"/>
            <a:ext cx="509406" cy="5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ADEME_Normandie_logo_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6" y="2383705"/>
            <a:ext cx="441794" cy="64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logo_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5" y="3057791"/>
            <a:ext cx="674396" cy="6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209" y="1442972"/>
            <a:ext cx="3083169" cy="5065206"/>
          </a:xfrm>
          <a:prstGeom prst="rect">
            <a:avLst/>
          </a:prstGeom>
        </p:spPr>
      </p:pic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937457" y="5053090"/>
          <a:ext cx="3040672" cy="637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2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3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dirty="0">
                          <a:solidFill>
                            <a:schemeClr val="tx1"/>
                          </a:solidFill>
                          <a:effectLst/>
                        </a:rPr>
                        <a:t>Phase 5 : Mise au point des bétons</a:t>
                      </a:r>
                      <a:endParaRPr lang="fr-FR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745" marR="3674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dirty="0">
                          <a:solidFill>
                            <a:schemeClr val="tx1"/>
                          </a:solidFill>
                          <a:effectLst/>
                        </a:rPr>
                        <a:t>ESITC/</a:t>
                      </a:r>
                      <a:r>
                        <a:rPr lang="fr-FR" sz="700" b="0" dirty="0">
                          <a:solidFill>
                            <a:schemeClr val="tx1"/>
                          </a:solidFill>
                          <a:effectLst/>
                        </a:rPr>
                        <a:t>CERIB</a:t>
                      </a:r>
                      <a:endParaRPr lang="fr-FR" sz="7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745" marR="3674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0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b="0" dirty="0">
                          <a:solidFill>
                            <a:schemeClr val="tx1"/>
                          </a:solidFill>
                          <a:effectLst/>
                        </a:rPr>
                        <a:t>Optimisation des compositions de béton (3 types)</a:t>
                      </a:r>
                      <a:endParaRPr lang="fr-FR" sz="7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745" marR="3674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solidFill>
                            <a:schemeClr val="tx1"/>
                          </a:solidFill>
                          <a:effectLst/>
                        </a:rPr>
                        <a:t>ESITC</a:t>
                      </a:r>
                      <a:r>
                        <a:rPr lang="fr-FR" sz="700" dirty="0">
                          <a:solidFill>
                            <a:schemeClr val="tx1"/>
                          </a:solidFill>
                          <a:effectLst/>
                        </a:rPr>
                        <a:t>/CERIB</a:t>
                      </a:r>
                      <a:endParaRPr lang="fr-FR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745" marR="3674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0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b="0" dirty="0">
                          <a:solidFill>
                            <a:schemeClr val="tx1"/>
                          </a:solidFill>
                          <a:effectLst/>
                        </a:rPr>
                        <a:t>Fabrication préindustrielle et essais + durabilité</a:t>
                      </a:r>
                      <a:endParaRPr lang="fr-FR" sz="7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745" marR="3674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solidFill>
                            <a:schemeClr val="tx1"/>
                          </a:solidFill>
                          <a:effectLst/>
                        </a:rPr>
                        <a:t>ESITC</a:t>
                      </a:r>
                      <a:r>
                        <a:rPr lang="fr-FR" sz="700" dirty="0">
                          <a:solidFill>
                            <a:schemeClr val="tx1"/>
                          </a:solidFill>
                          <a:effectLst/>
                        </a:rPr>
                        <a:t>/CERIB</a:t>
                      </a:r>
                      <a:endParaRPr lang="fr-FR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745" marR="3674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9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745" marR="3674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FR" sz="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745" marR="3674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à coins arrondis 10"/>
          <p:cNvSpPr/>
          <p:nvPr/>
        </p:nvSpPr>
        <p:spPr>
          <a:xfrm>
            <a:off x="4942567" y="1623245"/>
            <a:ext cx="2248866" cy="46597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Définition du cdc,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4808758" y="2503972"/>
            <a:ext cx="2554937" cy="659153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Choix des compositions à tester 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4704938" y="3523794"/>
            <a:ext cx="2791695" cy="769302"/>
          </a:xfrm>
          <a:prstGeom prst="roundRect">
            <a:avLst/>
          </a:prstGeom>
          <a:noFill/>
          <a:ln>
            <a:solidFill>
              <a:srgbClr val="E954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Optimisation des formulations des bétons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4942567" y="4597701"/>
            <a:ext cx="2343582" cy="758898"/>
          </a:xfrm>
          <a:prstGeom prst="roundRect">
            <a:avLst/>
          </a:prstGeom>
          <a:noFill/>
          <a:ln>
            <a:solidFill>
              <a:srgbClr val="EB5D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Tests (consistance, résistance, durabilité)</a:t>
            </a:r>
          </a:p>
        </p:txBody>
      </p:sp>
      <p:sp>
        <p:nvSpPr>
          <p:cNvPr id="21" name="Flèche courbée vers la gauche 20"/>
          <p:cNvSpPr/>
          <p:nvPr/>
        </p:nvSpPr>
        <p:spPr>
          <a:xfrm rot="10800000" flipH="1">
            <a:off x="7443958" y="2709854"/>
            <a:ext cx="519437" cy="2288778"/>
          </a:xfrm>
          <a:prstGeom prst="curved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Flèche courbée vers la droite 21"/>
          <p:cNvSpPr/>
          <p:nvPr/>
        </p:nvSpPr>
        <p:spPr>
          <a:xfrm>
            <a:off x="4238177" y="2892474"/>
            <a:ext cx="503516" cy="2062270"/>
          </a:xfrm>
          <a:prstGeom prst="curv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7E2BE37-92D5-4AB0-A3FD-4AC1A0E13E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0312" y="109188"/>
            <a:ext cx="1763688" cy="14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18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1647367" y="684521"/>
            <a:ext cx="6381017" cy="6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1846" b="1" dirty="0">
                <a:solidFill>
                  <a:schemeClr val="bg1"/>
                </a:solidFill>
                <a:latin typeface="Ailerons" panose="00000500000000000000"/>
              </a:rPr>
              <a:t>Projet BFIEP</a:t>
            </a:r>
          </a:p>
          <a:p>
            <a:pPr algn="ctr"/>
            <a:r>
              <a:rPr lang="fr-FR" sz="1477" dirty="0">
                <a:solidFill>
                  <a:schemeClr val="bg1"/>
                </a:solidFill>
              </a:rPr>
              <a:t>03/21</a:t>
            </a:r>
            <a:r>
              <a:rPr lang="fr-FR" sz="1477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fr-FR" sz="1477" dirty="0">
                <a:solidFill>
                  <a:schemeClr val="bg1"/>
                </a:solidFill>
              </a:rPr>
              <a:t> 02/24</a:t>
            </a:r>
            <a:endParaRPr lang="fr-FR" altLang="fr-FR" sz="1477" b="1" dirty="0">
              <a:solidFill>
                <a:schemeClr val="bg1"/>
              </a:solidFill>
              <a:latin typeface="Ailerons" panose="0000050000000000000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1876" y="657589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85" y="2924900"/>
            <a:ext cx="903864" cy="7622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13837" y="1340768"/>
            <a:ext cx="5716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Béton à Faible Impact Environnemental Préfabriqué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620" r="12500" b="12293"/>
          <a:stretch/>
        </p:blipFill>
        <p:spPr>
          <a:xfrm>
            <a:off x="8134621" y="2176286"/>
            <a:ext cx="797627" cy="66468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7" b="24309"/>
          <a:stretch/>
        </p:blipFill>
        <p:spPr>
          <a:xfrm>
            <a:off x="8033204" y="1623934"/>
            <a:ext cx="878163" cy="46528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12BE57F-CB59-4CE9-9433-AB9FB19989D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58" y="2591178"/>
            <a:ext cx="713686" cy="720661"/>
          </a:xfrm>
          <a:prstGeom prst="rect">
            <a:avLst/>
          </a:prstGeom>
          <a:noFill/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5295" r="55288" b="5293"/>
          <a:stretch/>
        </p:blipFill>
        <p:spPr>
          <a:xfrm>
            <a:off x="251520" y="1693059"/>
            <a:ext cx="802706" cy="861440"/>
          </a:xfrm>
          <a:prstGeom prst="rect">
            <a:avLst/>
          </a:prstGeom>
        </p:spPr>
      </p:pic>
      <p:sp>
        <p:nvSpPr>
          <p:cNvPr id="17" name="Rectangle 25"/>
          <p:cNvSpPr>
            <a:spLocks/>
          </p:cNvSpPr>
          <p:nvPr/>
        </p:nvSpPr>
        <p:spPr bwMode="auto">
          <a:xfrm>
            <a:off x="2457066" y="2046220"/>
            <a:ext cx="4340627" cy="924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231" tIns="33231" rIns="33231" bIns="33231" anchor="ctr"/>
          <a:lstStyle>
            <a:lvl1pPr marL="188913" indent="-188913" eaLnBrk="0" hangingPunct="0">
              <a:spcBef>
                <a:spcPct val="50000"/>
              </a:spcBef>
              <a:spcAft>
                <a:spcPct val="20000"/>
              </a:spcAft>
              <a:buClr>
                <a:srgbClr val="EC0000"/>
              </a:buClr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61950" indent="-180975" eaLnBrk="0" hangingPunct="0">
              <a:spcBef>
                <a:spcPct val="20000"/>
              </a:spcBef>
              <a:spcAft>
                <a:spcPct val="10000"/>
              </a:spcAft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D5002F"/>
              </a:buClr>
              <a:buSzPct val="80000"/>
              <a:buFont typeface="Wingdings" pitchFamily="2" charset="2"/>
              <a:buChar char="n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80000"/>
              <a:buFont typeface="Arial" charset="0"/>
              <a:buChar char="►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Arial" charset="0"/>
              <a:buChar char="►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Arial" charset="0"/>
              <a:buChar char="►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Arial" charset="0"/>
              <a:buChar char="►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Arial" charset="0"/>
              <a:buChar char="►"/>
              <a:defRPr sz="1400">
                <a:solidFill>
                  <a:srgbClr val="5A5A5A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11021" lvl="1" indent="-184643" defTabSz="844083" eaLnBrk="1" fontAlgn="auto" hangingPunct="1">
              <a:spcBef>
                <a:spcPts val="0"/>
              </a:spcBef>
              <a:spcAft>
                <a:spcPts val="277"/>
              </a:spcAft>
              <a:buClr>
                <a:schemeClr val="tx2"/>
              </a:buClr>
              <a:buSzPct val="130000"/>
              <a:buFont typeface="Wingdings 2" pitchFamily="18" charset="2"/>
              <a:buChar char="¡"/>
              <a:defRPr/>
            </a:pPr>
            <a:r>
              <a:rPr lang="fr-FR" altLang="fr-FR" sz="1108" dirty="0">
                <a:latin typeface="+mj-lt"/>
              </a:rPr>
              <a:t>Produire des façades en béton préfabriqué avec des granulats recyclés issus de la démolition de bâtiment, </a:t>
            </a:r>
          </a:p>
          <a:p>
            <a:pPr marL="211021" lvl="1" indent="-184643" defTabSz="844083" eaLnBrk="1" fontAlgn="auto" hangingPunct="1">
              <a:spcBef>
                <a:spcPts val="0"/>
              </a:spcBef>
              <a:spcAft>
                <a:spcPts val="277"/>
              </a:spcAft>
              <a:buClr>
                <a:schemeClr val="tx2"/>
              </a:buClr>
              <a:buSzPct val="130000"/>
              <a:buFont typeface="Wingdings 2" pitchFamily="18" charset="2"/>
              <a:buChar char="¡"/>
              <a:defRPr/>
            </a:pPr>
            <a:r>
              <a:rPr lang="fr-FR" altLang="fr-FR" sz="1108" dirty="0">
                <a:latin typeface="+mj-lt"/>
                <a:cs typeface="+mn-cs"/>
              </a:rPr>
              <a:t>Utiliser des déchets afin de produire des bétons bas carbone,</a:t>
            </a:r>
          </a:p>
          <a:p>
            <a:pPr marL="211021" lvl="1" indent="-184643" defTabSz="844083" eaLnBrk="1" fontAlgn="auto" hangingPunct="1">
              <a:spcBef>
                <a:spcPts val="0"/>
              </a:spcBef>
              <a:spcAft>
                <a:spcPts val="277"/>
              </a:spcAft>
              <a:buClr>
                <a:schemeClr val="tx2"/>
              </a:buClr>
              <a:buSzPct val="130000"/>
              <a:buFont typeface="Wingdings 2" pitchFamily="18" charset="2"/>
              <a:buChar char="¡"/>
              <a:defRPr/>
            </a:pPr>
            <a:r>
              <a:rPr lang="fr-FR" altLang="fr-FR" sz="1108" dirty="0">
                <a:latin typeface="+mj-lt"/>
              </a:rPr>
              <a:t>Réduire la production de déchets dans le processus industriel.</a:t>
            </a:r>
            <a:endParaRPr lang="fr-FR" altLang="fr-FR" sz="1108" dirty="0">
              <a:latin typeface="+mj-lt"/>
              <a:cs typeface="+mn-cs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517396" y="3115274"/>
            <a:ext cx="6580423" cy="3174536"/>
            <a:chOff x="560512" y="3089130"/>
            <a:chExt cx="7128792" cy="3439081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95673" y="3089130"/>
              <a:ext cx="5293631" cy="3439081"/>
            </a:xfrm>
            <a:prstGeom prst="rect">
              <a:avLst/>
            </a:prstGeom>
          </p:spPr>
        </p:pic>
        <p:cxnSp>
          <p:nvCxnSpPr>
            <p:cNvPr id="19" name="Connecteur droit avec flèche 18"/>
            <p:cNvCxnSpPr/>
            <p:nvPr/>
          </p:nvCxnSpPr>
          <p:spPr>
            <a:xfrm flipV="1">
              <a:off x="1545753" y="4626686"/>
              <a:ext cx="921316" cy="181277"/>
            </a:xfrm>
            <a:prstGeom prst="straightConnector1">
              <a:avLst/>
            </a:prstGeom>
            <a:ln w="34925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/>
            <p:cNvSpPr/>
            <p:nvPr/>
          </p:nvSpPr>
          <p:spPr>
            <a:xfrm>
              <a:off x="2489125" y="3789040"/>
              <a:ext cx="2232248" cy="1130424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60512" y="4695527"/>
              <a:ext cx="1610163" cy="469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8" b="1" dirty="0">
                  <a:solidFill>
                    <a:srgbClr val="FF0000"/>
                  </a:solidFill>
                </a:rPr>
                <a:t>BÂTIMENT </a:t>
              </a:r>
            </a:p>
            <a:p>
              <a:r>
                <a:rPr lang="fr-FR" sz="1108" b="1" dirty="0">
                  <a:solidFill>
                    <a:srgbClr val="FF0000"/>
                  </a:solidFill>
                </a:rPr>
                <a:t>DÉMONSTRATEUR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3C608EDC-8C11-4F47-AFEB-6B3DC5966C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0312" y="109188"/>
            <a:ext cx="1763688" cy="14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76372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Conception personnalisée">
  <a:themeElements>
    <a:clrScheme name="14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5_Conception personnalisée">
  <a:themeElements>
    <a:clrScheme name="15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6_Conception personnalisée">
  <a:themeElements>
    <a:clrScheme name="16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7_Conception personnalisée">
  <a:themeElements>
    <a:clrScheme name="17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8_Conception personnalisée">
  <a:themeElements>
    <a:clrScheme name="18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8_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9_Conception personnalisée">
  <a:themeElements>
    <a:clrScheme name="19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9_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0_Conception personnalisée">
  <a:themeElements>
    <a:clrScheme name="20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1_Conception personnalisée">
  <a:themeElements>
    <a:clrScheme name="2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1_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2_Conception personnalisée">
  <a:themeElements>
    <a:clrScheme name="22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2_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Conception personnalisée">
  <a:themeElements>
    <a:clrScheme name="23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3_Conception personnalisé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3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0_Conception personnalisé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13602</TotalTime>
  <Words>237</Words>
  <Application>Microsoft Office PowerPoint</Application>
  <PresentationFormat>Affichage à l'écran (4:3)</PresentationFormat>
  <Paragraphs>51</Paragraphs>
  <Slides>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21</vt:i4>
      </vt:variant>
      <vt:variant>
        <vt:lpstr>Titres des diapositives</vt:lpstr>
      </vt:variant>
      <vt:variant>
        <vt:i4>7</vt:i4>
      </vt:variant>
    </vt:vector>
  </HeadingPairs>
  <TitlesOfParts>
    <vt:vector size="35" baseType="lpstr">
      <vt:lpstr>Ailerons</vt:lpstr>
      <vt:lpstr>Arial</vt:lpstr>
      <vt:lpstr>Calibri</vt:lpstr>
      <vt:lpstr>Calibri Light</vt:lpstr>
      <vt:lpstr>Roboto</vt:lpstr>
      <vt:lpstr>Wingdings</vt:lpstr>
      <vt:lpstr>Wingdings 2</vt:lpstr>
      <vt:lpstr>Conception personnalisée</vt:lpstr>
      <vt:lpstr>2_Conception personnalisée</vt:lpstr>
      <vt:lpstr>1_Conception personnalisée</vt:lpstr>
      <vt:lpstr>3_Conception personnalisée</vt:lpstr>
      <vt:lpstr>4_Conception personnalisée</vt:lpstr>
      <vt:lpstr>5_Conception personnalisée</vt:lpstr>
      <vt:lpstr>6_Conception personnalisée</vt:lpstr>
      <vt:lpstr>7_Conception personnalisée</vt:lpstr>
      <vt:lpstr>8_Conception personnalisée</vt:lpstr>
      <vt:lpstr>9_Conception personnalisée</vt:lpstr>
      <vt:lpstr>14_Conception personnalisée</vt:lpstr>
      <vt:lpstr>15_Conception personnalisée</vt:lpstr>
      <vt:lpstr>16_Conception personnalisée</vt:lpstr>
      <vt:lpstr>17_Conception personnalisée</vt:lpstr>
      <vt:lpstr>18_Conception personnalisée</vt:lpstr>
      <vt:lpstr>19_Conception personnalisée</vt:lpstr>
      <vt:lpstr>20_Conception personnalisée</vt:lpstr>
      <vt:lpstr>21_Conception personnalisée</vt:lpstr>
      <vt:lpstr>22_Conception personnalisée</vt:lpstr>
      <vt:lpstr>23_Conception personnalisée</vt:lpstr>
      <vt:lpstr>10_Conception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ESITC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COUBE.MA</dc:creator>
  <cp:lastModifiedBy>MB</cp:lastModifiedBy>
  <cp:revision>732</cp:revision>
  <cp:lastPrinted>2010-10-26T16:02:31Z</cp:lastPrinted>
  <dcterms:created xsi:type="dcterms:W3CDTF">2010-06-14T15:06:02Z</dcterms:created>
  <dcterms:modified xsi:type="dcterms:W3CDTF">2021-06-16T17:24:23Z</dcterms:modified>
</cp:coreProperties>
</file>